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3" r:id="rId1"/>
  </p:sldMasterIdLst>
  <p:notesMasterIdLst>
    <p:notesMasterId r:id="rId2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2" r:id="rId16"/>
    <p:sldId id="277" r:id="rId17"/>
    <p:sldId id="271" r:id="rId18"/>
    <p:sldId id="273" r:id="rId19"/>
    <p:sldId id="274" r:id="rId20"/>
    <p:sldId id="275" r:id="rId21"/>
    <p:sldId id="25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митрий Штруба" initials="ДШ" lastIdx="0" clrIdx="0">
    <p:extLst>
      <p:ext uri="{19B8F6BF-5375-455C-9EA6-DF929625EA0E}">
        <p15:presenceInfo xmlns="" xmlns:p15="http://schemas.microsoft.com/office/powerpoint/2012/main" userId="Дмитрий Штруб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969"/>
    <a:srgbClr val="2B5CB3"/>
    <a:srgbClr val="36579A"/>
    <a:srgbClr val="235EC7"/>
    <a:srgbClr val="1C31CE"/>
    <a:srgbClr val="1627A2"/>
    <a:srgbClr val="086E76"/>
    <a:srgbClr val="076269"/>
    <a:srgbClr val="0984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A949B8-3D26-4239-9EC3-45BAD4113B5D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E00A4B-F284-481A-B57A-9FF3786268FB}">
      <dgm:prSet phldrT="[Текст]" phldr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endParaRPr lang="ru-RU" dirty="0"/>
        </a:p>
      </dgm:t>
    </dgm:pt>
    <dgm:pt modelId="{680CB0F8-C2DA-46E9-B2A4-144ADC207622}">
      <dgm:prSet phldrT="[Текст]" phldr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endParaRPr lang="ru-RU" dirty="0"/>
        </a:p>
      </dgm:t>
    </dgm:pt>
    <dgm:pt modelId="{FC085BD5-A912-49BD-A333-C845CD3839EF}">
      <dgm:prSet phldrT="[Текст]" phldr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endParaRPr lang="ru-RU" dirty="0"/>
        </a:p>
      </dgm:t>
    </dgm:pt>
    <dgm:pt modelId="{401A4DD1-DA56-491B-9DA1-013BA2D92C88}">
      <dgm:prSet phldrT="[Текст]" phldr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endParaRPr lang="ru-RU" dirty="0"/>
        </a:p>
      </dgm:t>
    </dgm:pt>
    <dgm:pt modelId="{09DD3C75-AEF2-462D-8F98-2767016E7AF5}">
      <dgm:prSet phldrT="[Текст]" custT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400" dirty="0" smtClean="0"/>
            <a:t>Электронный замок </a:t>
          </a:r>
          <a:endParaRPr lang="ru-RU" sz="2400" dirty="0"/>
        </a:p>
      </dgm:t>
    </dgm:pt>
    <dgm:pt modelId="{D320E9E5-4A62-435B-8AA3-2407DCA1E2F3}" type="sibTrans" cxnId="{47A6A23E-D021-4F5B-A008-9838541D8FFD}">
      <dgm:prSet/>
      <dgm:spPr/>
      <dgm:t>
        <a:bodyPr/>
        <a:lstStyle/>
        <a:p>
          <a:endParaRPr lang="ru-RU"/>
        </a:p>
      </dgm:t>
    </dgm:pt>
    <dgm:pt modelId="{C6FC08C2-185B-4CBF-A3AD-BB78A0BED4A4}" type="parTrans" cxnId="{47A6A23E-D021-4F5B-A008-9838541D8FFD}">
      <dgm:prSet/>
      <dgm:spPr/>
      <dgm:t>
        <a:bodyPr/>
        <a:lstStyle/>
        <a:p>
          <a:endParaRPr lang="ru-RU"/>
        </a:p>
      </dgm:t>
    </dgm:pt>
    <dgm:pt modelId="{4B886EF7-305F-4939-B5E2-5E289B25E015}" type="sibTrans" cxnId="{9B5EAF23-113A-41B5-B206-D3FAF8F0C816}">
      <dgm:prSet/>
      <dgm:spPr/>
      <dgm:t>
        <a:bodyPr/>
        <a:lstStyle/>
        <a:p>
          <a:endParaRPr lang="ru-RU"/>
        </a:p>
      </dgm:t>
    </dgm:pt>
    <dgm:pt modelId="{6889D20F-2FF2-48C6-9BD5-F335930D98CA}" type="parTrans" cxnId="{9B5EAF23-113A-41B5-B206-D3FAF8F0C816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D28D8BB4-F70A-4440-820D-53596947E586}" type="sibTrans" cxnId="{2A7CB9E8-BD90-4042-B1D2-1397B53BCF5C}">
      <dgm:prSet/>
      <dgm:spPr/>
      <dgm:t>
        <a:bodyPr/>
        <a:lstStyle/>
        <a:p>
          <a:endParaRPr lang="ru-RU"/>
        </a:p>
      </dgm:t>
    </dgm:pt>
    <dgm:pt modelId="{E6F05488-D2AF-44C6-9C63-044002100BFF}" type="parTrans" cxnId="{2A7CB9E8-BD90-4042-B1D2-1397B53BCF5C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430CA577-E7EE-4EDF-9CDB-369A6B16F36A}" type="sibTrans" cxnId="{DF80D0A5-4319-4E1A-A109-0EA48466D7FD}">
      <dgm:prSet/>
      <dgm:spPr/>
      <dgm:t>
        <a:bodyPr/>
        <a:lstStyle/>
        <a:p>
          <a:endParaRPr lang="ru-RU"/>
        </a:p>
      </dgm:t>
    </dgm:pt>
    <dgm:pt modelId="{0589BBC9-D4E4-4BCD-9CBE-0EE023EF9839}" type="parTrans" cxnId="{DF80D0A5-4319-4E1A-A109-0EA48466D7FD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 dirty="0"/>
        </a:p>
      </dgm:t>
    </dgm:pt>
    <dgm:pt modelId="{1F91B0D8-F9E0-4127-A519-392700C358F8}" type="sibTrans" cxnId="{B01CCDAA-C7B1-459A-A360-C2CADED325D7}">
      <dgm:prSet/>
      <dgm:spPr/>
      <dgm:t>
        <a:bodyPr/>
        <a:lstStyle/>
        <a:p>
          <a:endParaRPr lang="ru-RU"/>
        </a:p>
      </dgm:t>
    </dgm:pt>
    <dgm:pt modelId="{C9DE7F4D-A18C-4128-87FE-47E23AF287A8}" type="parTrans" cxnId="{B01CCDAA-C7B1-459A-A360-C2CADED325D7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66A60FBA-99C1-4BEE-9CFB-338DC1886243}">
      <dgm:prSet/>
      <dgm:spPr/>
      <dgm:t>
        <a:bodyPr/>
        <a:lstStyle/>
        <a:p>
          <a:endParaRPr lang="ru-RU"/>
        </a:p>
      </dgm:t>
    </dgm:pt>
    <dgm:pt modelId="{2373E9CA-84A3-4E5B-9916-5DC485A0B43C}" type="parTrans" cxnId="{8E74CAAE-EAD7-49B9-9926-8025F9DE2E82}">
      <dgm:prSet/>
      <dgm:spPr/>
      <dgm:t>
        <a:bodyPr/>
        <a:lstStyle/>
        <a:p>
          <a:endParaRPr lang="ru-RU"/>
        </a:p>
      </dgm:t>
    </dgm:pt>
    <dgm:pt modelId="{8384FA75-C859-47A3-BB73-36B8C28EFD5D}" type="sibTrans" cxnId="{8E74CAAE-EAD7-49B9-9926-8025F9DE2E82}">
      <dgm:prSet/>
      <dgm:spPr/>
      <dgm:t>
        <a:bodyPr/>
        <a:lstStyle/>
        <a:p>
          <a:endParaRPr lang="ru-RU"/>
        </a:p>
      </dgm:t>
    </dgm:pt>
    <dgm:pt modelId="{01A9772F-B554-4F37-AE06-1571BA9E6009}" type="pres">
      <dgm:prSet presAssocID="{A5A949B8-3D26-4239-9EC3-45BAD4113B5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15E56F-936E-4E70-9746-F02E9D44D304}" type="pres">
      <dgm:prSet presAssocID="{09DD3C75-AEF2-462D-8F98-2767016E7AF5}" presName="centerShape" presStyleLbl="node0" presStyleIdx="0" presStyleCnt="1" custScaleX="199763" custScaleY="70875"/>
      <dgm:spPr/>
      <dgm:t>
        <a:bodyPr/>
        <a:lstStyle/>
        <a:p>
          <a:endParaRPr lang="ru-RU"/>
        </a:p>
      </dgm:t>
    </dgm:pt>
    <dgm:pt modelId="{A230969F-A6A5-4119-9AA1-2D544F33D8CE}" type="pres">
      <dgm:prSet presAssocID="{C9DE7F4D-A18C-4128-87FE-47E23AF287A8}" presName="Name9" presStyleLbl="parChTrans1D2" presStyleIdx="0" presStyleCnt="4"/>
      <dgm:spPr/>
      <dgm:t>
        <a:bodyPr/>
        <a:lstStyle/>
        <a:p>
          <a:endParaRPr lang="ru-RU"/>
        </a:p>
      </dgm:t>
    </dgm:pt>
    <dgm:pt modelId="{BA19E092-9D4F-40C0-8075-CF6C47B8320A}" type="pres">
      <dgm:prSet presAssocID="{C9DE7F4D-A18C-4128-87FE-47E23AF287A8}" presName="connTx" presStyleLbl="parChTrans1D2" presStyleIdx="0" presStyleCnt="4"/>
      <dgm:spPr/>
      <dgm:t>
        <a:bodyPr/>
        <a:lstStyle/>
        <a:p>
          <a:endParaRPr lang="ru-RU"/>
        </a:p>
      </dgm:t>
    </dgm:pt>
    <dgm:pt modelId="{A73E7C8D-0A6B-4495-84A8-E1B3F062762F}" type="pres">
      <dgm:prSet presAssocID="{401A4DD1-DA56-491B-9DA1-013BA2D92C88}" presName="node" presStyleLbl="node1" presStyleIdx="0" presStyleCnt="4" custScaleX="130549" custScaleY="66336" custRadScaleRad="121791" custRadScaleInc="46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C237F7CA-3929-4649-B815-1C2E4585C472}" type="pres">
      <dgm:prSet presAssocID="{0589BBC9-D4E4-4BCD-9CBE-0EE023EF9839}" presName="Name9" presStyleLbl="parChTrans1D2" presStyleIdx="1" presStyleCnt="4"/>
      <dgm:spPr/>
      <dgm:t>
        <a:bodyPr/>
        <a:lstStyle/>
        <a:p>
          <a:endParaRPr lang="ru-RU"/>
        </a:p>
      </dgm:t>
    </dgm:pt>
    <dgm:pt modelId="{D9868C06-B4F2-4C88-B768-709B012E7A50}" type="pres">
      <dgm:prSet presAssocID="{0589BBC9-D4E4-4BCD-9CBE-0EE023EF9839}" presName="connTx" presStyleLbl="parChTrans1D2" presStyleIdx="1" presStyleCnt="4"/>
      <dgm:spPr/>
      <dgm:t>
        <a:bodyPr/>
        <a:lstStyle/>
        <a:p>
          <a:endParaRPr lang="ru-RU"/>
        </a:p>
      </dgm:t>
    </dgm:pt>
    <dgm:pt modelId="{F73257CF-A11B-4F7A-BE93-B6D12B7E91B4}" type="pres">
      <dgm:prSet presAssocID="{FC085BD5-A912-49BD-A333-C845CD3839EF}" presName="node" presStyleLbl="node1" presStyleIdx="1" presStyleCnt="4" custScaleX="148962" custScaleY="99212" custRadScaleRad="179021" custRadScaleInc="185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18BC1AEC-862F-4C3D-9F40-24A17CDB3B03}" type="pres">
      <dgm:prSet presAssocID="{E6F05488-D2AF-44C6-9C63-044002100BFF}" presName="Name9" presStyleLbl="parChTrans1D2" presStyleIdx="2" presStyleCnt="4"/>
      <dgm:spPr/>
      <dgm:t>
        <a:bodyPr/>
        <a:lstStyle/>
        <a:p>
          <a:endParaRPr lang="ru-RU"/>
        </a:p>
      </dgm:t>
    </dgm:pt>
    <dgm:pt modelId="{97BA83E5-EB04-4C09-BE62-048BC56D40F1}" type="pres">
      <dgm:prSet presAssocID="{E6F05488-D2AF-44C6-9C63-044002100BFF}" presName="connTx" presStyleLbl="parChTrans1D2" presStyleIdx="2" presStyleCnt="4"/>
      <dgm:spPr/>
      <dgm:t>
        <a:bodyPr/>
        <a:lstStyle/>
        <a:p>
          <a:endParaRPr lang="ru-RU"/>
        </a:p>
      </dgm:t>
    </dgm:pt>
    <dgm:pt modelId="{57C4E2A2-AD8A-4F2B-B5CE-BD2F931CDBED}" type="pres">
      <dgm:prSet presAssocID="{680CB0F8-C2DA-46E9-B2A4-144ADC207622}" presName="node" presStyleLbl="node1" presStyleIdx="2" presStyleCnt="4" custScaleX="157798" custScaleY="70787" custRadScaleRad="119456" custRadScaleInc="-47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B0319FE2-FB4C-4266-8F9F-439A9174B3D6}" type="pres">
      <dgm:prSet presAssocID="{6889D20F-2FF2-48C6-9BD5-F335930D98CA}" presName="Name9" presStyleLbl="parChTrans1D2" presStyleIdx="3" presStyleCnt="4"/>
      <dgm:spPr/>
      <dgm:t>
        <a:bodyPr/>
        <a:lstStyle/>
        <a:p>
          <a:endParaRPr lang="ru-RU"/>
        </a:p>
      </dgm:t>
    </dgm:pt>
    <dgm:pt modelId="{1F701C52-F9D0-40D1-B9DC-6A8FEBAEE135}" type="pres">
      <dgm:prSet presAssocID="{6889D20F-2FF2-48C6-9BD5-F335930D98CA}" presName="connTx" presStyleLbl="parChTrans1D2" presStyleIdx="3" presStyleCnt="4"/>
      <dgm:spPr/>
      <dgm:t>
        <a:bodyPr/>
        <a:lstStyle/>
        <a:p>
          <a:endParaRPr lang="ru-RU"/>
        </a:p>
      </dgm:t>
    </dgm:pt>
    <dgm:pt modelId="{F1AE2D9C-7069-4525-8E02-C9CB5396E398}" type="pres">
      <dgm:prSet presAssocID="{1AE00A4B-F284-481A-B57A-9FF3786268FB}" presName="node" presStyleLbl="node1" presStyleIdx="3" presStyleCnt="4" custScaleX="146654" custRadScaleRad="187810" custRadScaleInc="-176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4B1EF13B-5926-44EC-8A58-623DDCCE9FFF}" type="presOf" srcId="{C9DE7F4D-A18C-4128-87FE-47E23AF287A8}" destId="{BA19E092-9D4F-40C0-8075-CF6C47B8320A}" srcOrd="1" destOrd="0" presId="urn:microsoft.com/office/officeart/2005/8/layout/radial1"/>
    <dgm:cxn modelId="{8E74CAAE-EAD7-49B9-9926-8025F9DE2E82}" srcId="{A5A949B8-3D26-4239-9EC3-45BAD4113B5D}" destId="{66A60FBA-99C1-4BEE-9CFB-338DC1886243}" srcOrd="1" destOrd="0" parTransId="{2373E9CA-84A3-4E5B-9916-5DC485A0B43C}" sibTransId="{8384FA75-C859-47A3-BB73-36B8C28EFD5D}"/>
    <dgm:cxn modelId="{43A75F92-14C2-4035-A4C7-E7C57D174983}" type="presOf" srcId="{6889D20F-2FF2-48C6-9BD5-F335930D98CA}" destId="{1F701C52-F9D0-40D1-B9DC-6A8FEBAEE135}" srcOrd="1" destOrd="0" presId="urn:microsoft.com/office/officeart/2005/8/layout/radial1"/>
    <dgm:cxn modelId="{61D914A6-F8A0-4B40-91C5-B31E636D6678}" type="presOf" srcId="{0589BBC9-D4E4-4BCD-9CBE-0EE023EF9839}" destId="{D9868C06-B4F2-4C88-B768-709B012E7A50}" srcOrd="1" destOrd="0" presId="urn:microsoft.com/office/officeart/2005/8/layout/radial1"/>
    <dgm:cxn modelId="{2115E450-984F-4773-9D3C-802BFF6DAA3E}" type="presOf" srcId="{680CB0F8-C2DA-46E9-B2A4-144ADC207622}" destId="{57C4E2A2-AD8A-4F2B-B5CE-BD2F931CDBED}" srcOrd="0" destOrd="0" presId="urn:microsoft.com/office/officeart/2005/8/layout/radial1"/>
    <dgm:cxn modelId="{47A6A23E-D021-4F5B-A008-9838541D8FFD}" srcId="{A5A949B8-3D26-4239-9EC3-45BAD4113B5D}" destId="{09DD3C75-AEF2-462D-8F98-2767016E7AF5}" srcOrd="0" destOrd="0" parTransId="{C6FC08C2-185B-4CBF-A3AD-BB78A0BED4A4}" sibTransId="{D320E9E5-4A62-435B-8AA3-2407DCA1E2F3}"/>
    <dgm:cxn modelId="{B01CCDAA-C7B1-459A-A360-C2CADED325D7}" srcId="{09DD3C75-AEF2-462D-8F98-2767016E7AF5}" destId="{401A4DD1-DA56-491B-9DA1-013BA2D92C88}" srcOrd="0" destOrd="0" parTransId="{C9DE7F4D-A18C-4128-87FE-47E23AF287A8}" sibTransId="{1F91B0D8-F9E0-4127-A519-392700C358F8}"/>
    <dgm:cxn modelId="{16276847-8468-4CE4-B930-72E287A699C9}" type="presOf" srcId="{E6F05488-D2AF-44C6-9C63-044002100BFF}" destId="{97BA83E5-EB04-4C09-BE62-048BC56D40F1}" srcOrd="1" destOrd="0" presId="urn:microsoft.com/office/officeart/2005/8/layout/radial1"/>
    <dgm:cxn modelId="{A9636E4F-03BC-4CB1-B0F1-54B875153CC2}" type="presOf" srcId="{6889D20F-2FF2-48C6-9BD5-F335930D98CA}" destId="{B0319FE2-FB4C-4266-8F9F-439A9174B3D6}" srcOrd="0" destOrd="0" presId="urn:microsoft.com/office/officeart/2005/8/layout/radial1"/>
    <dgm:cxn modelId="{A59B7000-84CD-4488-A47A-403441A581DD}" type="presOf" srcId="{C9DE7F4D-A18C-4128-87FE-47E23AF287A8}" destId="{A230969F-A6A5-4119-9AA1-2D544F33D8CE}" srcOrd="0" destOrd="0" presId="urn:microsoft.com/office/officeart/2005/8/layout/radial1"/>
    <dgm:cxn modelId="{2A7CB9E8-BD90-4042-B1D2-1397B53BCF5C}" srcId="{09DD3C75-AEF2-462D-8F98-2767016E7AF5}" destId="{680CB0F8-C2DA-46E9-B2A4-144ADC207622}" srcOrd="2" destOrd="0" parTransId="{E6F05488-D2AF-44C6-9C63-044002100BFF}" sibTransId="{D28D8BB4-F70A-4440-820D-53596947E586}"/>
    <dgm:cxn modelId="{2D98A698-F8BC-4BB0-AF1D-25E3457A68D7}" type="presOf" srcId="{401A4DD1-DA56-491B-9DA1-013BA2D92C88}" destId="{A73E7C8D-0A6B-4495-84A8-E1B3F062762F}" srcOrd="0" destOrd="0" presId="urn:microsoft.com/office/officeart/2005/8/layout/radial1"/>
    <dgm:cxn modelId="{9B5EAF23-113A-41B5-B206-D3FAF8F0C816}" srcId="{09DD3C75-AEF2-462D-8F98-2767016E7AF5}" destId="{1AE00A4B-F284-481A-B57A-9FF3786268FB}" srcOrd="3" destOrd="0" parTransId="{6889D20F-2FF2-48C6-9BD5-F335930D98CA}" sibTransId="{4B886EF7-305F-4939-B5E2-5E289B25E015}"/>
    <dgm:cxn modelId="{DF80D0A5-4319-4E1A-A109-0EA48466D7FD}" srcId="{09DD3C75-AEF2-462D-8F98-2767016E7AF5}" destId="{FC085BD5-A912-49BD-A333-C845CD3839EF}" srcOrd="1" destOrd="0" parTransId="{0589BBC9-D4E4-4BCD-9CBE-0EE023EF9839}" sibTransId="{430CA577-E7EE-4EDF-9CDB-369A6B16F36A}"/>
    <dgm:cxn modelId="{57AFAE70-6B40-4ACB-A4C0-9BDF8A323CE7}" type="presOf" srcId="{09DD3C75-AEF2-462D-8F98-2767016E7AF5}" destId="{3815E56F-936E-4E70-9746-F02E9D44D304}" srcOrd="0" destOrd="0" presId="urn:microsoft.com/office/officeart/2005/8/layout/radial1"/>
    <dgm:cxn modelId="{6AB6FA85-66E9-4D71-A5AF-014F01C86E86}" type="presOf" srcId="{E6F05488-D2AF-44C6-9C63-044002100BFF}" destId="{18BC1AEC-862F-4C3D-9F40-24A17CDB3B03}" srcOrd="0" destOrd="0" presId="urn:microsoft.com/office/officeart/2005/8/layout/radial1"/>
    <dgm:cxn modelId="{D72B58A9-BFAB-4753-B2F9-668966FA5531}" type="presOf" srcId="{FC085BD5-A912-49BD-A333-C845CD3839EF}" destId="{F73257CF-A11B-4F7A-BE93-B6D12B7E91B4}" srcOrd="0" destOrd="0" presId="urn:microsoft.com/office/officeart/2005/8/layout/radial1"/>
    <dgm:cxn modelId="{30248091-2001-4FA1-859C-64002BA941DE}" type="presOf" srcId="{1AE00A4B-F284-481A-B57A-9FF3786268FB}" destId="{F1AE2D9C-7069-4525-8E02-C9CB5396E398}" srcOrd="0" destOrd="0" presId="urn:microsoft.com/office/officeart/2005/8/layout/radial1"/>
    <dgm:cxn modelId="{5CF01094-52B7-458E-9AFB-1FFE5D351A43}" type="presOf" srcId="{0589BBC9-D4E4-4BCD-9CBE-0EE023EF9839}" destId="{C237F7CA-3929-4649-B815-1C2E4585C472}" srcOrd="0" destOrd="0" presId="urn:microsoft.com/office/officeart/2005/8/layout/radial1"/>
    <dgm:cxn modelId="{6F6C2FF7-8595-4493-8799-7071EDD89FFE}" type="presOf" srcId="{A5A949B8-3D26-4239-9EC3-45BAD4113B5D}" destId="{01A9772F-B554-4F37-AE06-1571BA9E6009}" srcOrd="0" destOrd="0" presId="urn:microsoft.com/office/officeart/2005/8/layout/radial1"/>
    <dgm:cxn modelId="{1CC91917-4782-4CCF-872A-7A391CFDCA1E}" type="presParOf" srcId="{01A9772F-B554-4F37-AE06-1571BA9E6009}" destId="{3815E56F-936E-4E70-9746-F02E9D44D304}" srcOrd="0" destOrd="0" presId="urn:microsoft.com/office/officeart/2005/8/layout/radial1"/>
    <dgm:cxn modelId="{4B9A6862-D5FB-4CD8-BB93-9A2EE4974145}" type="presParOf" srcId="{01A9772F-B554-4F37-AE06-1571BA9E6009}" destId="{A230969F-A6A5-4119-9AA1-2D544F33D8CE}" srcOrd="1" destOrd="0" presId="urn:microsoft.com/office/officeart/2005/8/layout/radial1"/>
    <dgm:cxn modelId="{5D89752F-74E3-4662-A722-3D24DDD8FF36}" type="presParOf" srcId="{A230969F-A6A5-4119-9AA1-2D544F33D8CE}" destId="{BA19E092-9D4F-40C0-8075-CF6C47B8320A}" srcOrd="0" destOrd="0" presId="urn:microsoft.com/office/officeart/2005/8/layout/radial1"/>
    <dgm:cxn modelId="{F8706BAF-4B09-4985-8796-316B3DDE387A}" type="presParOf" srcId="{01A9772F-B554-4F37-AE06-1571BA9E6009}" destId="{A73E7C8D-0A6B-4495-84A8-E1B3F062762F}" srcOrd="2" destOrd="0" presId="urn:microsoft.com/office/officeart/2005/8/layout/radial1"/>
    <dgm:cxn modelId="{DA69AFAB-552A-4374-AFE3-E81D5A7EFC42}" type="presParOf" srcId="{01A9772F-B554-4F37-AE06-1571BA9E6009}" destId="{C237F7CA-3929-4649-B815-1C2E4585C472}" srcOrd="3" destOrd="0" presId="urn:microsoft.com/office/officeart/2005/8/layout/radial1"/>
    <dgm:cxn modelId="{1158F197-A35C-4284-8461-ADEB062891E9}" type="presParOf" srcId="{C237F7CA-3929-4649-B815-1C2E4585C472}" destId="{D9868C06-B4F2-4C88-B768-709B012E7A50}" srcOrd="0" destOrd="0" presId="urn:microsoft.com/office/officeart/2005/8/layout/radial1"/>
    <dgm:cxn modelId="{1764EE97-8C0A-4387-9C8E-8767DEE66C44}" type="presParOf" srcId="{01A9772F-B554-4F37-AE06-1571BA9E6009}" destId="{F73257CF-A11B-4F7A-BE93-B6D12B7E91B4}" srcOrd="4" destOrd="0" presId="urn:microsoft.com/office/officeart/2005/8/layout/radial1"/>
    <dgm:cxn modelId="{63CEBEE1-5E70-4F95-B136-DD47718397B6}" type="presParOf" srcId="{01A9772F-B554-4F37-AE06-1571BA9E6009}" destId="{18BC1AEC-862F-4C3D-9F40-24A17CDB3B03}" srcOrd="5" destOrd="0" presId="urn:microsoft.com/office/officeart/2005/8/layout/radial1"/>
    <dgm:cxn modelId="{37B8E6F0-2E22-4639-A89A-815D72A4519B}" type="presParOf" srcId="{18BC1AEC-862F-4C3D-9F40-24A17CDB3B03}" destId="{97BA83E5-EB04-4C09-BE62-048BC56D40F1}" srcOrd="0" destOrd="0" presId="urn:microsoft.com/office/officeart/2005/8/layout/radial1"/>
    <dgm:cxn modelId="{A7A16912-3839-46BE-B914-C1B5E1126CA8}" type="presParOf" srcId="{01A9772F-B554-4F37-AE06-1571BA9E6009}" destId="{57C4E2A2-AD8A-4F2B-B5CE-BD2F931CDBED}" srcOrd="6" destOrd="0" presId="urn:microsoft.com/office/officeart/2005/8/layout/radial1"/>
    <dgm:cxn modelId="{E35F0280-7F6D-4B44-86C3-9A025ED58E8B}" type="presParOf" srcId="{01A9772F-B554-4F37-AE06-1571BA9E6009}" destId="{B0319FE2-FB4C-4266-8F9F-439A9174B3D6}" srcOrd="7" destOrd="0" presId="urn:microsoft.com/office/officeart/2005/8/layout/radial1"/>
    <dgm:cxn modelId="{7C6CB278-B719-4CBB-A7D5-F1B409D2AE19}" type="presParOf" srcId="{B0319FE2-FB4C-4266-8F9F-439A9174B3D6}" destId="{1F701C52-F9D0-40D1-B9DC-6A8FEBAEE135}" srcOrd="0" destOrd="0" presId="urn:microsoft.com/office/officeart/2005/8/layout/radial1"/>
    <dgm:cxn modelId="{D9B9D39E-0EFC-46E9-B501-FC1364CA8DFB}" type="presParOf" srcId="{01A9772F-B554-4F37-AE06-1571BA9E6009}" destId="{F1AE2D9C-7069-4525-8E02-C9CB5396E398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15E56F-936E-4E70-9746-F02E9D44D304}">
      <dsp:nvSpPr>
        <dsp:cNvPr id="0" name=""/>
        <dsp:cNvSpPr/>
      </dsp:nvSpPr>
      <dsp:spPr>
        <a:xfrm>
          <a:off x="3900753" y="2121437"/>
          <a:ext cx="2920378" cy="1036137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Электронный замок </a:t>
          </a:r>
          <a:endParaRPr lang="ru-RU" sz="2400" kern="1200" dirty="0"/>
        </a:p>
      </dsp:txBody>
      <dsp:txXfrm>
        <a:off x="4328432" y="2273176"/>
        <a:ext cx="2065020" cy="732659"/>
      </dsp:txXfrm>
    </dsp:sp>
    <dsp:sp modelId="{A230969F-A6A5-4119-9AA1-2D544F33D8CE}">
      <dsp:nvSpPr>
        <dsp:cNvPr id="0" name=""/>
        <dsp:cNvSpPr/>
      </dsp:nvSpPr>
      <dsp:spPr>
        <a:xfrm rot="16213481">
          <a:off x="4789399" y="1533356"/>
          <a:ext cx="1151667" cy="24504"/>
        </a:xfrm>
        <a:custGeom>
          <a:avLst/>
          <a:gdLst/>
          <a:ahLst/>
          <a:cxnLst/>
          <a:rect l="0" t="0" r="0" b="0"/>
          <a:pathLst>
            <a:path>
              <a:moveTo>
                <a:pt x="0" y="12252"/>
              </a:moveTo>
              <a:lnTo>
                <a:pt x="1151667" y="12252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336441" y="1516817"/>
        <a:ext cx="57583" cy="57583"/>
      </dsp:txXfrm>
    </dsp:sp>
    <dsp:sp modelId="{A73E7C8D-0A6B-4495-84A8-E1B3F062762F}">
      <dsp:nvSpPr>
        <dsp:cNvPr id="0" name=""/>
        <dsp:cNvSpPr/>
      </dsp:nvSpPr>
      <dsp:spPr>
        <a:xfrm>
          <a:off x="4415130" y="0"/>
          <a:ext cx="1908524" cy="969780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 dirty="0"/>
        </a:p>
      </dsp:txBody>
      <dsp:txXfrm>
        <a:off x="4415130" y="0"/>
        <a:ext cx="1908524" cy="969780"/>
      </dsp:txXfrm>
    </dsp:sp>
    <dsp:sp modelId="{C237F7CA-3929-4649-B815-1C2E4585C472}">
      <dsp:nvSpPr>
        <dsp:cNvPr id="0" name=""/>
        <dsp:cNvSpPr/>
      </dsp:nvSpPr>
      <dsp:spPr>
        <a:xfrm rot="50004">
          <a:off x="6819861" y="2654733"/>
          <a:ext cx="860292" cy="24504"/>
        </a:xfrm>
        <a:custGeom>
          <a:avLst/>
          <a:gdLst/>
          <a:ahLst/>
          <a:cxnLst/>
          <a:rect l="0" t="0" r="0" b="0"/>
          <a:pathLst>
            <a:path>
              <a:moveTo>
                <a:pt x="0" y="12252"/>
              </a:moveTo>
              <a:lnTo>
                <a:pt x="860292" y="12252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7228500" y="2645478"/>
        <a:ext cx="43014" cy="43014"/>
      </dsp:txXfrm>
    </dsp:sp>
    <dsp:sp modelId="{F73257CF-A11B-4F7A-BE93-B6D12B7E91B4}">
      <dsp:nvSpPr>
        <dsp:cNvPr id="0" name=""/>
        <dsp:cNvSpPr/>
      </dsp:nvSpPr>
      <dsp:spPr>
        <a:xfrm>
          <a:off x="7679849" y="1963876"/>
          <a:ext cx="2177707" cy="1450401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65" tIns="37465" rIns="37465" bIns="37465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900" kern="1200" dirty="0"/>
        </a:p>
      </dsp:txBody>
      <dsp:txXfrm>
        <a:off x="7679849" y="1963876"/>
        <a:ext cx="2177707" cy="1450401"/>
      </dsp:txXfrm>
    </dsp:sp>
    <dsp:sp modelId="{18BC1AEC-862F-4C3D-9F40-24A17CDB3B03}">
      <dsp:nvSpPr>
        <dsp:cNvPr id="0" name=""/>
        <dsp:cNvSpPr/>
      </dsp:nvSpPr>
      <dsp:spPr>
        <a:xfrm rot="5386521">
          <a:off x="4805602" y="3704884"/>
          <a:ext cx="1119132" cy="24504"/>
        </a:xfrm>
        <a:custGeom>
          <a:avLst/>
          <a:gdLst/>
          <a:ahLst/>
          <a:cxnLst/>
          <a:rect l="0" t="0" r="0" b="0"/>
          <a:pathLst>
            <a:path>
              <a:moveTo>
                <a:pt x="0" y="12252"/>
              </a:moveTo>
              <a:lnTo>
                <a:pt x="1119132" y="12252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337190" y="3689158"/>
        <a:ext cx="55956" cy="55956"/>
      </dsp:txXfrm>
    </dsp:sp>
    <dsp:sp modelId="{57C4E2A2-AD8A-4F2B-B5CE-BD2F931CDBED}">
      <dsp:nvSpPr>
        <dsp:cNvPr id="0" name=""/>
        <dsp:cNvSpPr/>
      </dsp:nvSpPr>
      <dsp:spPr>
        <a:xfrm>
          <a:off x="4215949" y="4276697"/>
          <a:ext cx="2306883" cy="1034850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200" kern="1200" dirty="0"/>
        </a:p>
      </dsp:txBody>
      <dsp:txXfrm>
        <a:off x="4215949" y="4276697"/>
        <a:ext cx="2306883" cy="1034850"/>
      </dsp:txXfrm>
    </dsp:sp>
    <dsp:sp modelId="{B0319FE2-FB4C-4266-8F9F-439A9174B3D6}">
      <dsp:nvSpPr>
        <dsp:cNvPr id="0" name=""/>
        <dsp:cNvSpPr/>
      </dsp:nvSpPr>
      <dsp:spPr>
        <a:xfrm rot="10752345">
          <a:off x="2857557" y="2654720"/>
          <a:ext cx="1044360" cy="24504"/>
        </a:xfrm>
        <a:custGeom>
          <a:avLst/>
          <a:gdLst/>
          <a:ahLst/>
          <a:cxnLst/>
          <a:rect l="0" t="0" r="0" b="0"/>
          <a:pathLst>
            <a:path>
              <a:moveTo>
                <a:pt x="0" y="12252"/>
              </a:moveTo>
              <a:lnTo>
                <a:pt x="1044360" y="12252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353628" y="2640863"/>
        <a:ext cx="52218" cy="52218"/>
      </dsp:txXfrm>
    </dsp:sp>
    <dsp:sp modelId="{F1AE2D9C-7069-4525-8E02-C9CB5396E398}">
      <dsp:nvSpPr>
        <dsp:cNvPr id="0" name=""/>
        <dsp:cNvSpPr/>
      </dsp:nvSpPr>
      <dsp:spPr>
        <a:xfrm>
          <a:off x="713862" y="1958107"/>
          <a:ext cx="2143966" cy="1461921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800" kern="1200" dirty="0"/>
        </a:p>
      </dsp:txBody>
      <dsp:txXfrm>
        <a:off x="713862" y="1958107"/>
        <a:ext cx="2143966" cy="14619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17CF7-43BE-4E70-B8D6-681FF3872140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188F2-72CE-41C5-8FF1-25CB74EB07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133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8012B53-EEDE-466D-B9B6-10B9CA984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D9315E9-DA81-447E-B9C2-8374D08A8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6C86BF7-F237-44E9-88D0-5D667ECF0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551D0E7-87FA-43F8-819A-B5B504E0F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87905-1CE2-42AF-94C9-81ED9FC5866F}" type="datetime1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E2125E5-BCF8-421A-BDE2-50205B3D7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45438EF-A3AC-4BF6-81DD-2624ABEC0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05FA-410C-4745-A4F3-78248FC26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424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8641C7-878F-407D-9DAA-E3E45E7A4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3556C6B-BC45-431A-820B-29A82DE75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9C74FA1-0D5F-40D4-91D4-6AED1CFF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B4F4-71D4-4A61-90E6-674D50BCDC06}" type="datetime1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BFC85EC-564E-47F8-8901-A92F49813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37AC59E-8BA8-4230-9DC6-3D4BD0BBA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05FA-410C-4745-A4F3-78248FC26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185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6279052-00B8-4BD0-B6CF-FD01D9BC91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97763A2-95DF-4235-8518-9FDD800AE1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628B60C-AB5C-43AF-AC1D-97BD6C16A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30DF-B582-4870-91D7-4627AEA0EF84}" type="datetime1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554F155-543F-4DB5-86F7-DECE7083E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1342151-54C6-4D1F-9D26-87929C3A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05FA-410C-4745-A4F3-78248FC26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799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76B40D2-5053-461C-B979-173EED1D0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D7DB571-FF99-4A0A-BBD2-BCBA75DBD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4E35CEA-0ED4-4902-968F-9BC6AC82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04931-2802-468D-9C3D-95561E3C1329}" type="datetime1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EA0D9FA-6F2F-4E9E-B48A-946583752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CD9EDD8-6001-4F54-BFD4-C3B1A291B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05FA-410C-4745-A4F3-78248FC26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71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9DA1E7-B0E5-42DD-9537-8C94C7B09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F7C224D-91FB-4DFA-92C9-4A4DE7547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E8F6600-C261-4575-8EAD-5D8D5D283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725-833D-4F5A-9D67-A66E107839FE}" type="datetime1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D1A8DFC-206C-4B5B-90F8-532EE2516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0B706DD-1480-4E00-9CAF-019ABFF75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05FA-410C-4745-A4F3-78248FC26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750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69D1F3-BA76-462C-B6B1-4AE90C8EF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98C6D17-5975-48C4-B4B3-41B601687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1408A27-B4C1-432A-AC17-C667A78DB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1B1612A-E5BE-43F8-B8A7-AA662F190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E76F-CAFB-41A8-8D6B-70A1EB14237B}" type="datetime1">
              <a:rPr lang="ru-RU" smtClean="0"/>
              <a:t>17.02.2022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FDE2457-9C50-4CF6-B707-3BB08F4C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AF0EEE5-3833-434A-812E-D9BCFF757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05FA-410C-4745-A4F3-78248FC26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615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2897D0-28F1-4CA7-87B3-498BE3C5C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92C3F16-34F8-48F7-90CB-968D62C70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9830D0C-98FC-464E-AFF7-E873B27A0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4A6089B3-C935-4983-8E3D-B5B64B54A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106E7FD-133C-4203-8DD9-9C60A76028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A72F2487-02B3-4879-B95C-751F1FC13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3F5A8-1E9E-43FD-BBCC-B2EA45FB5384}" type="datetime1">
              <a:rPr lang="ru-RU" smtClean="0"/>
              <a:t>17.02.2022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E1826E5-EE93-459E-86BE-01EE808AE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917CFE12-34C5-46D9-A0A2-DF99960F7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05FA-410C-4745-A4F3-78248FC26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27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D2D863-2E7A-4A8D-A6AF-D97F80864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FBE716FC-34F5-4736-8045-7FB9150E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FF603-D5A2-4FCB-B9D2-1D640009A17B}" type="datetime1">
              <a:rPr lang="ru-RU" smtClean="0"/>
              <a:t>17.02.2022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D050948-05ED-49F4-AA0B-A47081E42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FFEF2254-90F9-449D-A0A3-DE1AC5500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05FA-410C-4745-A4F3-78248FC26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24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D7237B9B-97A0-4E36-A43E-26417578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57B1-872D-461B-9F51-4545D38AE2C9}" type="datetime1">
              <a:rPr lang="ru-RU" smtClean="0"/>
              <a:t>17.02.2022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AE7456E0-B6E7-486A-9D48-DB793AD8B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0418F9C-CB80-423F-9FF0-B323DB7CB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05FA-410C-4745-A4F3-78248FC26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386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93AEBA-2F15-47F5-9171-A26A512AB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6F97181-99BA-4382-BAF6-4690B4CCF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5E6822B-17D9-4C86-B468-9245A14CA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E57D402-53E6-45CC-B15F-A98596827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A1A9-7BC2-4157-8FEC-1E90497E3B4D}" type="datetime1">
              <a:rPr lang="ru-RU" smtClean="0"/>
              <a:t>17.02.2022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F610A8A-4B3C-48D8-BB64-4D3988B94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D807FF9-FE24-4185-9748-A09B2EA5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05FA-410C-4745-A4F3-78248FC26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558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A38B0D0-B993-48B7-BB50-BBD625600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1921B04D-7EA8-45C3-A904-2CF005C26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AB97A4E-04E9-4675-A360-B93A14AEB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7B3C988-8863-468E-89FC-20887AE13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24A80-E85A-4CD0-8B73-065FB1FBDA64}" type="datetime1">
              <a:rPr lang="ru-RU" smtClean="0"/>
              <a:t>17.02.2022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E317732-562F-4003-BFEC-B1E4A2E42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A9954B6-6114-4D4A-BF4B-A11FE5235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05FA-410C-4745-A4F3-78248FC26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830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B96C4FD-EC2D-4F4F-97E8-EBDCC59589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178DE6-AF29-401C-A7A1-CB3848429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6CABF26-FF92-41CD-B074-5A9F0E29D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18D803B-D05C-42D4-B5DD-AC7997F8B8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8C251-E4E1-4B7C-957B-20FAC18A5D9C}" type="datetime1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B6DA3E6-12D6-4176-9600-0897D0E2A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9B140E7-8199-4AA6-9291-7959CB480A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B05FA-410C-4745-A4F3-78248FC26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43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jpe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889760"/>
            <a:ext cx="9144000" cy="2438399"/>
          </a:xfrm>
        </p:spPr>
        <p:txBody>
          <a:bodyPr>
            <a:normAutofit/>
          </a:bodyPr>
          <a:lstStyle/>
          <a:p>
            <a:r>
              <a:rPr lang="ru-RU" sz="4800" dirty="0" smtClean="0"/>
              <a:t>Электронный замок: конструирование экономически выгодной версии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4920" y="5516880"/>
            <a:ext cx="5120640" cy="1097280"/>
          </a:xfrm>
        </p:spPr>
        <p:txBody>
          <a:bodyPr>
            <a:normAutofit/>
          </a:bodyPr>
          <a:lstStyle/>
          <a:p>
            <a:pPr algn="l"/>
            <a:r>
              <a:rPr lang="ru-RU" sz="1900" dirty="0" smtClean="0"/>
              <a:t>Автор: Штруба Дарья, </a:t>
            </a:r>
            <a:r>
              <a:rPr lang="ru-RU" sz="1900" smtClean="0"/>
              <a:t>учащаяся 11 </a:t>
            </a:r>
            <a:r>
              <a:rPr lang="ru-RU" sz="1900" dirty="0" smtClean="0"/>
              <a:t>«Тех» класса</a:t>
            </a:r>
          </a:p>
          <a:p>
            <a:pPr algn="l"/>
            <a:r>
              <a:rPr lang="ru-RU" sz="1900" dirty="0" smtClean="0"/>
              <a:t>Руководитель: В. А. Андреев, учитель физики</a:t>
            </a:r>
            <a:endParaRPr lang="ru-RU" sz="1900" dirty="0"/>
          </a:p>
        </p:txBody>
      </p:sp>
      <p:sp>
        <p:nvSpPr>
          <p:cNvPr id="4" name="TextBox 3"/>
          <p:cNvSpPr txBox="1"/>
          <p:nvPr/>
        </p:nvSpPr>
        <p:spPr>
          <a:xfrm>
            <a:off x="3078480" y="141981"/>
            <a:ext cx="6035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+mj-lt"/>
              </a:rPr>
              <a:t>МУНИЦИПАЛЬНОЕ БЮДЖЕТНОЕ ОБЩЕОБРАЗОВАТЕЛЬНОЕ УЧРЕЖДЕНИЕ</a:t>
            </a:r>
          </a:p>
          <a:p>
            <a:pPr algn="ctr"/>
            <a:r>
              <a:rPr lang="ru-RU" sz="1600" dirty="0" smtClean="0">
                <a:latin typeface="+mj-lt"/>
              </a:rPr>
              <a:t> «ЛИЦЕЙ ГОРОДА ШАТУРЫ» </a:t>
            </a:r>
          </a:p>
          <a:p>
            <a:pPr algn="ctr"/>
            <a:r>
              <a:rPr lang="ru-RU" sz="1600" dirty="0" smtClean="0">
                <a:latin typeface="+mj-lt"/>
              </a:rPr>
              <a:t>ГОРОДСКОГО ОКРУГА ШАТУРА МОСКОВСКОЙ ОБЛАСТИ</a:t>
            </a:r>
            <a:endParaRPr lang="ru-R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382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4087"/>
          </a:xfrm>
        </p:spPr>
        <p:txBody>
          <a:bodyPr/>
          <a:lstStyle/>
          <a:p>
            <a:pPr algn="ctr"/>
            <a:r>
              <a:rPr lang="ru-RU" sz="3200" dirty="0" smtClean="0"/>
              <a:t>Перечень</a:t>
            </a:r>
            <a:r>
              <a:rPr lang="ru-RU" dirty="0" smtClean="0"/>
              <a:t> </a:t>
            </a:r>
            <a:r>
              <a:rPr lang="ru-RU" sz="3200" dirty="0" smtClean="0"/>
              <a:t>используемых элементов</a:t>
            </a:r>
            <a:endParaRPr lang="ru-RU" sz="32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 flipH="1" flipV="1">
            <a:off x="12767732" y="8212667"/>
            <a:ext cx="474135" cy="38946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807" y="1430695"/>
            <a:ext cx="3095647" cy="20637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1428906"/>
            <a:ext cx="3142134" cy="20979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362510" y="3636593"/>
            <a:ext cx="1395086" cy="17449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556" y="3817283"/>
            <a:ext cx="1821803" cy="12145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5413" y="5382814"/>
            <a:ext cx="1846087" cy="12296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603" y="5414861"/>
            <a:ext cx="1791263" cy="11951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2453" y="3851775"/>
            <a:ext cx="4273509" cy="2758226"/>
          </a:xfrm>
          <a:prstGeom prst="rect">
            <a:avLst/>
          </a:prstGeom>
        </p:spPr>
      </p:pic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654940" y="1277704"/>
            <a:ext cx="3526894" cy="221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5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2835466" y="8241450"/>
            <a:ext cx="45719" cy="4961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361" y="691440"/>
            <a:ext cx="6601565" cy="43974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9549" y="5471410"/>
            <a:ext cx="10223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Внешний вид аккумулятора (открытый батарейный отсек 5хАА со штекером)</a:t>
            </a:r>
          </a:p>
        </p:txBody>
      </p:sp>
    </p:spTree>
    <p:extLst>
      <p:ext uri="{BB962C8B-B14F-4D97-AF65-F5344CB8AC3E}">
        <p14:creationId xmlns:p14="http://schemas.microsoft.com/office/powerpoint/2010/main" val="386568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12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280" y="884234"/>
            <a:ext cx="6695120" cy="44668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899039"/>
            <a:ext cx="2974987" cy="44520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8702" y="5726243"/>
            <a:ext cx="8469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внешний вид шпингалета (физический запирающий механизм)</a:t>
            </a:r>
          </a:p>
        </p:txBody>
      </p:sp>
    </p:spTree>
    <p:extLst>
      <p:ext uri="{BB962C8B-B14F-4D97-AF65-F5344CB8AC3E}">
        <p14:creationId xmlns:p14="http://schemas.microsoft.com/office/powerpoint/2010/main" val="184301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13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 flipH="1" flipV="1">
            <a:off x="12699999" y="8094133"/>
            <a:ext cx="474134" cy="16933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995" y="1279656"/>
            <a:ext cx="6208891" cy="38883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886" y="1279656"/>
            <a:ext cx="2801318" cy="38883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51023" y="5531369"/>
            <a:ext cx="7689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Внешний вид дверной ручки-скобы</a:t>
            </a:r>
          </a:p>
        </p:txBody>
      </p:sp>
    </p:spTree>
    <p:extLst>
      <p:ext uri="{BB962C8B-B14F-4D97-AF65-F5344CB8AC3E}">
        <p14:creationId xmlns:p14="http://schemas.microsoft.com/office/powerpoint/2010/main" val="1096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14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433" y="1116521"/>
            <a:ext cx="6457530" cy="42988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963" y="1116522"/>
            <a:ext cx="2862807" cy="42988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88104" y="5655024"/>
            <a:ext cx="6415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Внешний вид деревянной моделью двери</a:t>
            </a:r>
          </a:p>
        </p:txBody>
      </p:sp>
    </p:spTree>
    <p:extLst>
      <p:ext uri="{BB962C8B-B14F-4D97-AF65-F5344CB8AC3E}">
        <p14:creationId xmlns:p14="http://schemas.microsoft.com/office/powerpoint/2010/main" val="198688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0414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Исходный код</a:t>
            </a: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2133" y="695054"/>
            <a:ext cx="4877194" cy="6086753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05FA-410C-4745-A4F3-78248FC26F75}" type="slidenum">
              <a:rPr lang="ru-RU" smtClean="0"/>
              <a:t>15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066" y="645461"/>
            <a:ext cx="5028634" cy="62848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669" y="857573"/>
            <a:ext cx="5721592" cy="58606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7428" y="602382"/>
            <a:ext cx="4704572" cy="62887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9392" y="447292"/>
            <a:ext cx="4636115" cy="645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488" y="1204774"/>
            <a:ext cx="591389" cy="3942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47" y="1357841"/>
            <a:ext cx="733806" cy="472479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16 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 flipV="1">
            <a:off x="10856422" y="7232072"/>
            <a:ext cx="497377" cy="4738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25090" y="250707"/>
            <a:ext cx="7372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+mj-lt"/>
              </a:rPr>
              <a:t>Сборка устройства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783" y="1566130"/>
            <a:ext cx="881920" cy="5529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2587" y="2000119"/>
            <a:ext cx="757585" cy="5040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65" y="2042622"/>
            <a:ext cx="492122" cy="3696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002346" y="1540790"/>
            <a:ext cx="632987" cy="4240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0352" y="1187847"/>
            <a:ext cx="580446" cy="3863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 flipV="1">
            <a:off x="821401" y="1776367"/>
            <a:ext cx="399382" cy="266255"/>
          </a:xfrm>
          <a:prstGeom prst="rect">
            <a:avLst/>
          </a:prstGeom>
        </p:spPr>
      </p:pic>
      <p:sp>
        <p:nvSpPr>
          <p:cNvPr id="17" name="Стрелка вправо 16"/>
          <p:cNvSpPr/>
          <p:nvPr/>
        </p:nvSpPr>
        <p:spPr>
          <a:xfrm>
            <a:off x="2853820" y="1493708"/>
            <a:ext cx="727915" cy="477745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8770" y="1001438"/>
            <a:ext cx="2921924" cy="150274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7729" y="1473477"/>
            <a:ext cx="743776" cy="51820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18540" y="1001438"/>
            <a:ext cx="2846936" cy="155208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81912" y="1473477"/>
            <a:ext cx="743776" cy="51820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9880" y="3665912"/>
            <a:ext cx="2708288" cy="180439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8168" y="3665913"/>
            <a:ext cx="2708288" cy="1804397"/>
          </a:xfrm>
          <a:prstGeom prst="rect">
            <a:avLst/>
          </a:prstGeom>
        </p:spPr>
      </p:pic>
      <p:pic>
        <p:nvPicPr>
          <p:cNvPr id="1026" name="Picture 2" descr="https://sun9-17.userapi.com/impg/yT0NOLDu6PgvnOMK3eE__eM5FkA_W0USPArnbA/I2Mg672afPM.jpg?size=1600x1066&amp;quality=96&amp;sign=58d8855f9cfd006a6b199e52ddf3e953&amp;type=albu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56" y="3665913"/>
            <a:ext cx="2708288" cy="180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6464" y="4312056"/>
            <a:ext cx="749873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0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147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Сравнение стоимости</a:t>
            </a:r>
            <a:endParaRPr lang="ru-RU" sz="3200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r>
              <a:rPr lang="en-US" dirty="0" smtClean="0"/>
              <a:t>7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4682197"/>
              </p:ext>
            </p:extLst>
          </p:nvPr>
        </p:nvGraphicFramePr>
        <p:xfrm>
          <a:off x="580634" y="1690688"/>
          <a:ext cx="5934075" cy="3840480"/>
        </p:xfrm>
        <a:graphic>
          <a:graphicData uri="http://schemas.openxmlformats.org/drawingml/2006/table">
            <a:tbl>
              <a:tblPr firstRow="1" firstCol="1" bandRow="1"/>
              <a:tblGrid>
                <a:gridCol w="2966720">
                  <a:extLst>
                    <a:ext uri="{9D8B030D-6E8A-4147-A177-3AD203B41FA5}">
                      <a16:colId xmlns="" xmlns:a16="http://schemas.microsoft.com/office/drawing/2014/main" val="2015017014"/>
                    </a:ext>
                  </a:extLst>
                </a:gridCol>
                <a:gridCol w="2967355">
                  <a:extLst>
                    <a:ext uri="{9D8B030D-6E8A-4147-A177-3AD203B41FA5}">
                      <a16:colId xmlns="" xmlns:a16="http://schemas.microsoft.com/office/drawing/2014/main" val="14791370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60928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Микроконтроллер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390 рублей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105361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Клавиатура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 рублей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125650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Сервопривод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 рублей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95515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Зуммер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рублей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285248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Светодиоды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рублей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11975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Резисторы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рубля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04430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Соединительные провода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160 рублей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614469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Аккумулятор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 рублей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995734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Шпингалет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 рублей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06038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Ручка-скоба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 рублей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286920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Вся конструкция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983 рубля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03238585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662858"/>
            <a:ext cx="2924331" cy="560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3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18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2615332" y="8483599"/>
            <a:ext cx="45719" cy="77893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239854" y="0"/>
            <a:ext cx="8472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+mj-lt"/>
              </a:rPr>
              <a:t>Работа созданной модели</a:t>
            </a:r>
          </a:p>
        </p:txBody>
      </p:sp>
      <p:pic>
        <p:nvPicPr>
          <p:cNvPr id="5" name="VideoGlitch_20210510_0906450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987" y="584775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9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3732" y="365125"/>
            <a:ext cx="10270067" cy="956731"/>
          </a:xfrm>
        </p:spPr>
        <p:txBody>
          <a:bodyPr/>
          <a:lstStyle/>
          <a:p>
            <a:pPr algn="ctr"/>
            <a:r>
              <a:rPr lang="ru-RU" dirty="0" smtClean="0"/>
              <a:t>Заключение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840" y="1553103"/>
            <a:ext cx="10727267" cy="457200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/>
              <a:t>В данной работе была осуществлена разработка и конструирование бюджетного аналога электронного замка. </a:t>
            </a:r>
          </a:p>
          <a:p>
            <a:pPr marL="0" indent="0" algn="just">
              <a:buNone/>
            </a:pPr>
            <a:r>
              <a:rPr lang="ru-RU" dirty="0"/>
              <a:t>В результате изучения литературных источников о принципе действия видов электронных замков был найден наиболее оптимальный вариант для реализации – электромеханический кодовый моторный </a:t>
            </a:r>
            <a:r>
              <a:rPr lang="ru-RU" dirty="0" smtClean="0"/>
              <a:t>замок на </a:t>
            </a:r>
            <a:r>
              <a:rPr lang="ru-RU" dirty="0"/>
              <a:t>платформе Arduino Uno </a:t>
            </a:r>
            <a:r>
              <a:rPr lang="ru-RU" dirty="0" smtClean="0"/>
              <a:t>R3.</a:t>
            </a:r>
            <a:endParaRPr lang="ru-RU" dirty="0"/>
          </a:p>
          <a:p>
            <a:pPr marL="0" indent="0" algn="just">
              <a:buNone/>
            </a:pPr>
            <a:r>
              <a:rPr lang="ru-RU" dirty="0"/>
              <a:t>В результате знакомства с техническим описанием составляющих частей устройства </a:t>
            </a:r>
            <a:r>
              <a:rPr lang="ru-RU" dirty="0" smtClean="0"/>
              <a:t>был обоснован выбор наиболее подходящих для реализации данного проекта элементов, </a:t>
            </a:r>
            <a:r>
              <a:rPr lang="ru-RU" dirty="0"/>
              <a:t>из которых собрали предварительную систему. Был написан исходный код программы микроконтроллера </a:t>
            </a:r>
            <a:r>
              <a:rPr lang="ru-RU" dirty="0" smtClean="0"/>
              <a:t>на </a:t>
            </a:r>
            <a:r>
              <a:rPr lang="ru-RU" dirty="0"/>
              <a:t>языке программирования С++.</a:t>
            </a:r>
          </a:p>
          <a:p>
            <a:pPr marL="0" indent="0" algn="just">
              <a:buNone/>
            </a:pPr>
            <a:r>
              <a:rPr lang="ru-RU" dirty="0"/>
              <a:t>В результате проделанной работы был собран дееспособный кодовый замок. Созданная модель устройства </a:t>
            </a:r>
            <a:r>
              <a:rPr lang="ru-RU" dirty="0" smtClean="0"/>
              <a:t>в разы дешевле рыночных аналогов.  </a:t>
            </a:r>
            <a:r>
              <a:rPr lang="ru-RU" dirty="0"/>
              <a:t>Однако она все еще им уступает в физической надежности и в температуроустойчивости. </a:t>
            </a:r>
          </a:p>
          <a:p>
            <a:pPr marL="0" indent="0" algn="just">
              <a:buNone/>
            </a:pPr>
            <a:r>
              <a:rPr lang="ru-RU" dirty="0"/>
              <a:t>В дальнейшем планируется и дальше развивать это устройство. А именно расширить его функционал, повысить устойчивость к внешним факторам.</a:t>
            </a:r>
          </a:p>
          <a:p>
            <a:pPr marL="0" indent="0" algn="just">
              <a:buNone/>
            </a:pPr>
            <a:r>
              <a:rPr lang="ru-RU" dirty="0"/>
              <a:t>Таким образом данные заключения соответствуют выдвинутой гипотезе и доказывает, что это практически значимое исследование.</a:t>
            </a: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38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3018" y="265112"/>
            <a:ext cx="10027920" cy="877888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                      Содержание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2595562" y="1682750"/>
            <a:ext cx="904875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Введение……………………………………………………………………………………….3</a:t>
            </a:r>
          </a:p>
          <a:p>
            <a:pPr marL="0" indent="0">
              <a:buNone/>
            </a:pPr>
            <a:r>
              <a:rPr lang="ru-RU" dirty="0" smtClean="0"/>
              <a:t>        ГЛАВА 1. Теоретический обзор……………………………………………..6	</a:t>
            </a:r>
          </a:p>
          <a:p>
            <a:pPr marL="0" indent="0">
              <a:buNone/>
            </a:pPr>
            <a:r>
              <a:rPr lang="ru-RU" dirty="0" smtClean="0"/>
              <a:t>1.1 Принцип действия и виды электронного замка…………………...6		</a:t>
            </a:r>
          </a:p>
          <a:p>
            <a:pPr marL="0" indent="0">
              <a:buNone/>
            </a:pPr>
            <a:r>
              <a:rPr lang="ru-RU" dirty="0" smtClean="0"/>
              <a:t>        ГЛАВА 2. Конструирование устройства…………………………………8</a:t>
            </a:r>
          </a:p>
          <a:p>
            <a:pPr marL="0" indent="0">
              <a:buNone/>
            </a:pPr>
            <a:r>
              <a:rPr lang="ru-RU" dirty="0" smtClean="0"/>
              <a:t>2.1 Выбранная модель………………………………………………………….........8	</a:t>
            </a:r>
          </a:p>
          <a:p>
            <a:pPr marL="0" indent="0">
              <a:buNone/>
            </a:pPr>
            <a:r>
              <a:rPr lang="ru-RU" dirty="0" smtClean="0"/>
              <a:t>2.2 Структурная схема…………………………………………………………………..9</a:t>
            </a:r>
            <a:r>
              <a:rPr lang="ru-RU" dirty="0"/>
              <a:t>	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2.3 Перечень </a:t>
            </a:r>
            <a:r>
              <a:rPr lang="ru-RU" dirty="0"/>
              <a:t>используемых </a:t>
            </a:r>
            <a:r>
              <a:rPr lang="ru-RU" dirty="0" smtClean="0"/>
              <a:t>элементов………………………………….....10</a:t>
            </a:r>
            <a:r>
              <a:rPr lang="ru-RU" dirty="0"/>
              <a:t>	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2.4 Исходный код…………..……………………………………………………………..15 </a:t>
            </a:r>
          </a:p>
          <a:p>
            <a:pPr marL="0" indent="0">
              <a:buNone/>
            </a:pPr>
            <a:r>
              <a:rPr lang="ru-RU" dirty="0" smtClean="0"/>
              <a:t>2.5 Сборка устройства….……………………………………………………………….16</a:t>
            </a:r>
          </a:p>
          <a:p>
            <a:pPr marL="0" indent="0">
              <a:buNone/>
            </a:pPr>
            <a:r>
              <a:rPr lang="ru-RU" dirty="0" smtClean="0"/>
              <a:t>2.6 Сравнение стоимости……………………………………………………….......17</a:t>
            </a:r>
          </a:p>
          <a:p>
            <a:pPr marL="0" indent="0">
              <a:buNone/>
            </a:pPr>
            <a:r>
              <a:rPr lang="ru-RU" dirty="0" smtClean="0"/>
              <a:t>2.7 Работа </a:t>
            </a:r>
            <a:r>
              <a:rPr lang="ru-RU" dirty="0"/>
              <a:t>созданной </a:t>
            </a:r>
            <a:r>
              <a:rPr lang="ru-RU" dirty="0" smtClean="0"/>
              <a:t>модели……………………………………………………..18</a:t>
            </a:r>
            <a:r>
              <a:rPr lang="ru-RU" dirty="0"/>
              <a:t>		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Заключение…………………………………………………………………………..........19</a:t>
            </a:r>
            <a:r>
              <a:rPr lang="ru-RU" dirty="0"/>
              <a:t>	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Список источников……………………………………………………………………….20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851563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Список источников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20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5966" y="1690688"/>
            <a:ext cx="6460067" cy="452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9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301239"/>
            <a:ext cx="9144000" cy="1600201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2710160" y="5257800"/>
            <a:ext cx="243840" cy="74676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158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434263" cy="9302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Введение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600" dirty="0" smtClean="0"/>
              <a:t>Актуальность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4840" y="1295400"/>
            <a:ext cx="7025640" cy="4774883"/>
          </a:xfrm>
        </p:spPr>
        <p:txBody>
          <a:bodyPr/>
          <a:lstStyle/>
          <a:p>
            <a:pPr marL="0" indent="0" algn="just">
              <a:buNone/>
            </a:pPr>
            <a:r>
              <a:rPr lang="ru-RU" i="1" dirty="0" smtClean="0"/>
              <a:t>         Электронный замок </a:t>
            </a:r>
            <a:r>
              <a:rPr lang="ru-RU" dirty="0" smtClean="0"/>
              <a:t>– эффективное средство предотвращения доступа посторонних лиц к охраняемому объекту. Однако большая </a:t>
            </a:r>
            <a:r>
              <a:rPr lang="ru-RU" dirty="0"/>
              <a:t>часть потенциальных потребителей  не хотят приобретать это устройство. И на это существует ряд весомых причин, огромный вес среди которых имеет высокая цена. Поэтому </a:t>
            </a:r>
            <a:r>
              <a:rPr lang="ru-RU" b="1" dirty="0"/>
              <a:t>данная научно-исследовательская работа по созданию бюджетного аналога дорогостоящим замкам является актуальной</a:t>
            </a:r>
            <a:r>
              <a:rPr lang="ru-RU" dirty="0"/>
              <a:t>.</a:t>
            </a:r>
          </a:p>
        </p:txBody>
      </p:sp>
      <p:pic>
        <p:nvPicPr>
          <p:cNvPr id="1026" name="Picture 2" descr="http://ae01.alicdn.com/kf/H3f956dad22474412931c5d7f12a4bd86s/Aqara-N100-Bluetoot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459" y="832853"/>
            <a:ext cx="2881954" cy="305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915774" y="8132441"/>
            <a:ext cx="276225" cy="71152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9537992" y="4020333"/>
            <a:ext cx="644888" cy="92499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493" y="5080303"/>
            <a:ext cx="2773920" cy="883997"/>
          </a:xfrm>
          <a:prstGeom prst="rect">
            <a:avLst/>
          </a:prstGeom>
        </p:spPr>
      </p:pic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111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1451"/>
            <a:ext cx="10515600" cy="1314449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Цель, гипотеза и задачи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85900"/>
            <a:ext cx="10515600" cy="496062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1" dirty="0"/>
              <a:t>Цель проекта</a:t>
            </a:r>
            <a:r>
              <a:rPr lang="ru-RU" dirty="0"/>
              <a:t>: разработка и конструирование бюджетного аналога электронного замка. </a:t>
            </a:r>
          </a:p>
          <a:p>
            <a:pPr marL="0" indent="0" algn="just">
              <a:buNone/>
            </a:pPr>
            <a:r>
              <a:rPr lang="ru-RU" b="1" dirty="0"/>
              <a:t>Гипотеза</a:t>
            </a:r>
            <a:r>
              <a:rPr lang="ru-RU" i="1" dirty="0"/>
              <a:t> </a:t>
            </a:r>
            <a:r>
              <a:rPr lang="ru-RU" b="1" dirty="0"/>
              <a:t>исследования</a:t>
            </a:r>
            <a:r>
              <a:rPr lang="ru-RU" i="1" dirty="0"/>
              <a:t> </a:t>
            </a:r>
            <a:r>
              <a:rPr lang="ru-RU" dirty="0"/>
              <a:t>заключается в предположении, что, учитывая определенные факторы, можно сконструировать выгодный с экономической точки зрения замок своим руками.</a:t>
            </a:r>
          </a:p>
          <a:p>
            <a:pPr marL="0" indent="0" algn="just">
              <a:buNone/>
            </a:pPr>
            <a:r>
              <a:rPr lang="ru-RU" dirty="0"/>
              <a:t>В рамках цели были поставлены следующие </a:t>
            </a:r>
            <a:r>
              <a:rPr lang="ru-RU" b="1" dirty="0"/>
              <a:t>задачи</a:t>
            </a:r>
            <a:r>
              <a:rPr lang="ru-RU" dirty="0"/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/>
              <a:t>        Изучить </a:t>
            </a:r>
            <a:r>
              <a:rPr lang="ru-RU" dirty="0"/>
              <a:t>литературные источники о принципе действия видов электронных замков и найти среди них наиболее оптимальный;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/>
              <a:t>        Ознакомится </a:t>
            </a:r>
            <a:r>
              <a:rPr lang="ru-RU" dirty="0"/>
              <a:t>с техническим описанием составляющих частей  и собрать предварительную систему. Запрограммировать устройство;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/>
              <a:t>        Собрать </a:t>
            </a:r>
            <a:r>
              <a:rPr lang="ru-RU" dirty="0"/>
              <a:t>дееспособный замок;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/>
              <a:t>        Проанализировать </a:t>
            </a:r>
            <a:r>
              <a:rPr lang="ru-RU" dirty="0"/>
              <a:t>рынок цен на электронные замки, выявить среднюю стоимость устройства и провести сравнение со стоимостью разработанной установки.</a:t>
            </a:r>
          </a:p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560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4"/>
          <p:cNvSpPr>
            <a:spLocks noGrp="1"/>
          </p:cNvSpPr>
          <p:nvPr>
            <p:ph type="title"/>
          </p:nvPr>
        </p:nvSpPr>
        <p:spPr>
          <a:xfrm flipV="1">
            <a:off x="8153400" y="-4929188"/>
            <a:ext cx="1900239" cy="1800226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sp>
        <p:nvSpPr>
          <p:cNvPr id="26" name="Объект 25"/>
          <p:cNvSpPr>
            <a:spLocks noGrp="1"/>
          </p:cNvSpPr>
          <p:nvPr>
            <p:ph sz="half" idx="1"/>
          </p:nvPr>
        </p:nvSpPr>
        <p:spPr>
          <a:xfrm>
            <a:off x="6591300" y="771524"/>
            <a:ext cx="4143374" cy="26606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i="1" dirty="0"/>
              <a:t>Объектом исследования </a:t>
            </a:r>
            <a:r>
              <a:rPr lang="ru-RU" dirty="0"/>
              <a:t>является электронный </a:t>
            </a:r>
            <a:r>
              <a:rPr lang="ru-RU" dirty="0" smtClean="0"/>
              <a:t>замок.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i="1" dirty="0" smtClean="0"/>
              <a:t>Предмет исследования</a:t>
            </a:r>
            <a:r>
              <a:rPr lang="ru-RU" dirty="0" smtClean="0"/>
              <a:t> </a:t>
            </a:r>
            <a:r>
              <a:rPr lang="ru-RU" dirty="0"/>
              <a:t>– конструирование функционирующей модели электронного замка.</a:t>
            </a:r>
          </a:p>
        </p:txBody>
      </p:sp>
      <p:sp>
        <p:nvSpPr>
          <p:cNvPr id="27" name="Объект 26"/>
          <p:cNvSpPr>
            <a:spLocks noGrp="1"/>
          </p:cNvSpPr>
          <p:nvPr>
            <p:ph sz="half" idx="2"/>
          </p:nvPr>
        </p:nvSpPr>
        <p:spPr>
          <a:xfrm>
            <a:off x="657225" y="771525"/>
            <a:ext cx="7769222" cy="66897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   Методы </a:t>
            </a:r>
            <a:r>
              <a:rPr lang="ru-RU" dirty="0"/>
              <a:t>работы:</a:t>
            </a:r>
          </a:p>
          <a:p>
            <a:pPr marL="0" indent="0">
              <a:buNone/>
            </a:pPr>
            <a:r>
              <a:rPr lang="ru-RU" dirty="0"/>
              <a:t>•	Сбор и анализ информации;</a:t>
            </a:r>
          </a:p>
          <a:p>
            <a:pPr marL="0" indent="0">
              <a:buNone/>
            </a:pPr>
            <a:r>
              <a:rPr lang="ru-RU" dirty="0"/>
              <a:t>•	Моделирование;</a:t>
            </a:r>
          </a:p>
          <a:p>
            <a:pPr marL="0" indent="0">
              <a:buNone/>
            </a:pPr>
            <a:r>
              <a:rPr lang="ru-RU" dirty="0"/>
              <a:t>•	Программирование;</a:t>
            </a:r>
          </a:p>
          <a:p>
            <a:pPr marL="0" indent="0">
              <a:buNone/>
            </a:pPr>
            <a:r>
              <a:rPr lang="ru-RU" dirty="0"/>
              <a:t>•	Эксперимент;</a:t>
            </a:r>
          </a:p>
          <a:p>
            <a:pPr marL="0" indent="0">
              <a:buNone/>
            </a:pPr>
            <a:r>
              <a:rPr lang="ru-RU" dirty="0"/>
              <a:t>•	Сравнение.</a:t>
            </a:r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b="1" dirty="0" smtClean="0"/>
              <a:t>Практическая </a:t>
            </a:r>
            <a:r>
              <a:rPr lang="ru-RU" b="1" dirty="0"/>
              <a:t>значимость проекта </a:t>
            </a:r>
            <a:r>
              <a:rPr lang="ru-RU" dirty="0"/>
              <a:t>заключается в создании и проверке эффективности более дешевого дееспособного аналога электронного замка. Результаты этой работы могут быть использованы для продвижения электронных замков среди потребителей. </a:t>
            </a:r>
          </a:p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flipH="1">
            <a:off x="11353798" y="6857999"/>
            <a:ext cx="561975" cy="72813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447" y="3546476"/>
            <a:ext cx="3108328" cy="2809874"/>
          </a:xfrm>
          <a:prstGeom prst="rect">
            <a:avLst/>
          </a:prstGeom>
        </p:spPr>
      </p:pic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89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Теоретический  обзор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Принцип действия и виды электронного замка</a:t>
            </a:r>
            <a:endParaRPr lang="ru-RU" sz="32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357313" y="1957388"/>
            <a:ext cx="9996486" cy="5572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  </a:t>
            </a:r>
            <a:r>
              <a:rPr lang="ru-RU" sz="2900" dirty="0" smtClean="0"/>
              <a:t>Электронный замок</a:t>
            </a:r>
            <a:endParaRPr lang="ru-RU" sz="290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flipH="1" flipV="1">
            <a:off x="13157199" y="8754532"/>
            <a:ext cx="118534" cy="135467"/>
          </a:xfrm>
        </p:spPr>
        <p:txBody>
          <a:bodyPr/>
          <a:lstStyle/>
          <a:p>
            <a:fld id="{ADEB05FA-410C-4745-A4F3-78248FC26F75}" type="slidenum">
              <a:rPr lang="ru-RU" smtClean="0"/>
              <a:t>6</a:t>
            </a:fld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3973"/>
            <a:ext cx="4139911" cy="245126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559" y="3085714"/>
            <a:ext cx="2820441" cy="2820441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 rot="8339445">
            <a:off x="3617246" y="2734058"/>
            <a:ext cx="1112028" cy="229692"/>
          </a:xfrm>
          <a:prstGeom prst="rightArrow">
            <a:avLst>
              <a:gd name="adj1" fmla="val 41559"/>
              <a:gd name="adj2" fmla="val 124119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649186" y="5600700"/>
            <a:ext cx="3755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Электромеханические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889" y="2707666"/>
            <a:ext cx="3400910" cy="29766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8159457" y="2452995"/>
            <a:ext cx="902286" cy="79254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549242" y="5600699"/>
            <a:ext cx="3400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Электромагнитные</a:t>
            </a:r>
          </a:p>
        </p:txBody>
      </p:sp>
    </p:spTree>
    <p:extLst>
      <p:ext uri="{BB962C8B-B14F-4D97-AF65-F5344CB8AC3E}">
        <p14:creationId xmlns:p14="http://schemas.microsoft.com/office/powerpoint/2010/main" val="117105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9388929" y="-5568043"/>
            <a:ext cx="2677884" cy="244929"/>
          </a:xfrm>
        </p:spPr>
        <p:txBody>
          <a:bodyPr>
            <a:normAutofit fontScale="90000"/>
          </a:bodyPr>
          <a:lstStyle/>
          <a:p>
            <a:pPr algn="ctr"/>
            <a:endParaRPr lang="ru-RU" dirty="0">
              <a:latin typeface="+mn-lt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9011986"/>
              </p:ext>
            </p:extLst>
          </p:nvPr>
        </p:nvGraphicFramePr>
        <p:xfrm>
          <a:off x="838199" y="865414"/>
          <a:ext cx="10738757" cy="5311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05FA-410C-4745-A4F3-78248FC26F75}" type="slidenum">
              <a:rPr lang="ru-RU" smtClean="0"/>
              <a:t>7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8173" y="4751614"/>
            <a:ext cx="3102584" cy="18766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2629" y="2171699"/>
            <a:ext cx="2763609" cy="27636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2242" y="2171699"/>
            <a:ext cx="2759529" cy="27595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8173" y="261479"/>
            <a:ext cx="3168053" cy="21224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88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6742" y="390108"/>
            <a:ext cx="10515600" cy="5378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Конструирование устройства</a:t>
            </a:r>
            <a:endParaRPr lang="ru-RU" sz="40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96742" y="2386013"/>
            <a:ext cx="6168556" cy="3235297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Исходя из теоретического обзора видов электронного замка, доступных ресурсов и уровня познания в этой области, выбор конструируемой модели замка пал на </a:t>
            </a:r>
            <a:r>
              <a:rPr lang="ru-RU" b="1" dirty="0">
                <a:solidFill>
                  <a:schemeClr val="tx1"/>
                </a:solidFill>
              </a:rPr>
              <a:t>накладной кодовый моторный электромеханический </a:t>
            </a:r>
            <a:r>
              <a:rPr lang="ru-RU" b="1" dirty="0" smtClean="0">
                <a:solidFill>
                  <a:schemeClr val="tx1"/>
                </a:solidFill>
              </a:rPr>
              <a:t>замок на платформе </a:t>
            </a:r>
            <a:r>
              <a:rPr lang="en-US" b="1" dirty="0" smtClean="0">
                <a:solidFill>
                  <a:schemeClr val="tx1"/>
                </a:solidFill>
              </a:rPr>
              <a:t>Arduino Uno R3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8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822" y="1812561"/>
            <a:ext cx="4078574" cy="40785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2563" y="1289341"/>
            <a:ext cx="4643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+mj-lt"/>
              </a:rPr>
              <a:t>Выбранная модель</a:t>
            </a:r>
          </a:p>
        </p:txBody>
      </p:sp>
    </p:spTree>
    <p:extLst>
      <p:ext uri="{BB962C8B-B14F-4D97-AF65-F5344CB8AC3E}">
        <p14:creationId xmlns:p14="http://schemas.microsoft.com/office/powerpoint/2010/main" val="176483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378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dirty="0" smtClean="0"/>
              <a:t>Структурная схема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477" y="1873251"/>
            <a:ext cx="4350954" cy="4848224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1763697" y="3618269"/>
            <a:ext cx="103573" cy="20537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738852" y="3780204"/>
            <a:ext cx="153261" cy="4571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301140" y="2943069"/>
            <a:ext cx="1216616" cy="8494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572359" y="2657960"/>
            <a:ext cx="47011" cy="9143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196166" y="2657960"/>
            <a:ext cx="45719" cy="61033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715718" y="5598763"/>
            <a:ext cx="294468" cy="7749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301140" y="5624164"/>
            <a:ext cx="895026" cy="145545"/>
          </a:xfrm>
          <a:prstGeom prst="rect">
            <a:avLst/>
          </a:prstGeom>
          <a:solidFill>
            <a:srgbClr val="086E76"/>
          </a:solidFill>
          <a:ln>
            <a:solidFill>
              <a:srgbClr val="086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605932" y="5446664"/>
            <a:ext cx="315529" cy="219492"/>
          </a:xfrm>
          <a:prstGeom prst="rect">
            <a:avLst/>
          </a:prstGeom>
          <a:solidFill>
            <a:srgbClr val="2B5CB3"/>
          </a:solidFill>
          <a:ln>
            <a:solidFill>
              <a:srgbClr val="2B5C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804443" y="1588958"/>
            <a:ext cx="5443956" cy="4924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Входящие в систему элементы: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•	Микроконтроллер;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•	Клавиатура;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•	Светодиоды;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•	Сервопривод;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•	Зуммер;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•	Соединительные провода;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•	Резисторы.</a:t>
            </a:r>
          </a:p>
          <a:p>
            <a:pPr>
              <a:lnSpc>
                <a:spcPct val="150000"/>
              </a:lnSpc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194660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base.com-w913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powerpointbase.com-w913</Template>
  <TotalTime>979</TotalTime>
  <Words>545</Words>
  <Application>Microsoft Office PowerPoint</Application>
  <PresentationFormat>Произвольный</PresentationFormat>
  <Paragraphs>120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powerpointbase.com-w913</vt:lpstr>
      <vt:lpstr>Электронный замок: конструирование экономически выгодной версии</vt:lpstr>
      <vt:lpstr>                           Содержание</vt:lpstr>
      <vt:lpstr>Введение Актуальность</vt:lpstr>
      <vt:lpstr>Цель, гипотеза и задачи</vt:lpstr>
      <vt:lpstr>Презентация PowerPoint</vt:lpstr>
      <vt:lpstr>Теоретический  обзор Принцип действия и виды электронного замка</vt:lpstr>
      <vt:lpstr>Презентация PowerPoint</vt:lpstr>
      <vt:lpstr>Конструирование устройства</vt:lpstr>
      <vt:lpstr>Структурная схема </vt:lpstr>
      <vt:lpstr>Перечень используемых элементов</vt:lpstr>
      <vt:lpstr>Презентация PowerPoint</vt:lpstr>
      <vt:lpstr>Презентация PowerPoint</vt:lpstr>
      <vt:lpstr>Презентация PowerPoint</vt:lpstr>
      <vt:lpstr>Презентация PowerPoint</vt:lpstr>
      <vt:lpstr>Исходный код</vt:lpstr>
      <vt:lpstr>Презентация PowerPoint</vt:lpstr>
      <vt:lpstr>Сравнение стоимости</vt:lpstr>
      <vt:lpstr>Презентация PowerPoint</vt:lpstr>
      <vt:lpstr>Заключение </vt:lpstr>
      <vt:lpstr>Список источников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Электронный замок: конструирование экономически выгодной версии</dc:title>
  <dc:creator>Дмитрий Штруба</dc:creator>
  <cp:lastModifiedBy>Митькина О</cp:lastModifiedBy>
  <cp:revision>52</cp:revision>
  <dcterms:created xsi:type="dcterms:W3CDTF">2021-05-09T16:05:57Z</dcterms:created>
  <dcterms:modified xsi:type="dcterms:W3CDTF">2022-02-17T08:01:08Z</dcterms:modified>
</cp:coreProperties>
</file>