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8"/>
  </p:notesMasterIdLst>
  <p:sldIdLst>
    <p:sldId id="256" r:id="rId2"/>
    <p:sldId id="257" r:id="rId3"/>
    <p:sldId id="262" r:id="rId4"/>
    <p:sldId id="258" r:id="rId5"/>
    <p:sldId id="269" r:id="rId6"/>
    <p:sldId id="259" r:id="rId7"/>
    <p:sldId id="270" r:id="rId8"/>
    <p:sldId id="263" r:id="rId9"/>
    <p:sldId id="271" r:id="rId10"/>
    <p:sldId id="264" r:id="rId11"/>
    <p:sldId id="260" r:id="rId12"/>
    <p:sldId id="272" r:id="rId13"/>
    <p:sldId id="267" r:id="rId14"/>
    <p:sldId id="266" r:id="rId15"/>
    <p:sldId id="268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8F9FC-D34E-461B-87F8-B1E0979BF6F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B7B70-97E6-4121-B467-E883C5345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015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B7B70-97E6-4121-B467-E883C534536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0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69583E5-A6E2-477C-B642-0A74FD619A9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AB84537-56D1-4BEB-A440-F5D62B22D66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&#1061;&#1080;&#1084;&#1080;&#1095;&#1077;&#1089;&#1082;&#1080;&#1077;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lektrik-a.su/teoriya/himicheskie-istochniki-toka-113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ru.wikipedia.org/wiki/%D0%97%D0%B0%D0%BC%D0%B1%D0%BE%D0%BD%D0%B8%D0%B5%D0%B2_%D1%81%D1%82%D0%BE%D0%BB%D0%B1" TargetMode="External"/><Relationship Id="rId5" Type="http://schemas.openxmlformats.org/officeDocument/2006/relationships/hyperlink" Target="https://ru.wikipedia.org/wiki/%D0%92%D0%BE%D0%BB%D1%8C%D1%82%D0%B0,_%D0%90%D0%BB%D0%B5%D1%81%D1%81%D0%B0%D0%BD%D0%B4%D1%80%D0%BE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268760"/>
            <a:ext cx="8830951" cy="352839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/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Номинация Конкурса: «Экспериментальное исследование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».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x-none" sz="1800" b="1" smtClean="0">
                <a:solidFill>
                  <a:schemeClr val="tx1"/>
                </a:solidFill>
                <a:effectLst/>
              </a:rPr>
              <a:t>Вид </a:t>
            </a:r>
            <a:r>
              <a:rPr lang="x-none" sz="1800" b="1">
                <a:solidFill>
                  <a:schemeClr val="tx1"/>
                </a:solidFill>
                <a:effectLst/>
              </a:rPr>
              <a:t>конкурсной работы: Исследовательская работа.</a:t>
            </a:r>
            <a:r>
              <a:rPr lang="ru-RU" sz="1800" dirty="0">
                <a:solidFill>
                  <a:schemeClr val="tx1"/>
                </a:solidFill>
                <a:effectLst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i="1" dirty="0">
                <a:solidFill>
                  <a:schemeClr val="tx1"/>
                </a:solidFill>
                <a:effectLst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</a:rPr>
            </a:br>
            <a:r>
              <a:rPr lang="x-none" sz="2800" b="1" smtClean="0">
                <a:solidFill>
                  <a:schemeClr val="tx1"/>
                </a:solidFill>
                <a:effectLst/>
              </a:rPr>
              <a:t>Тема:</a:t>
            </a:r>
            <a:r>
              <a:rPr lang="x-none" sz="2800" b="1" smtClean="0">
                <a:effectLst/>
              </a:rPr>
              <a:t> </a:t>
            </a:r>
            <a:r>
              <a:rPr lang="x-none" sz="3400">
                <a:solidFill>
                  <a:srgbClr val="C00000"/>
                </a:solidFill>
                <a:effectLst/>
              </a:rPr>
              <a:t>Исследование влияния концентрации и свойств вещества на характеристики электрического тока в химических источниках питания</a:t>
            </a:r>
            <a:r>
              <a:rPr lang="ru-RU" sz="3400" dirty="0">
                <a:solidFill>
                  <a:srgbClr val="C00000"/>
                </a:solidFill>
                <a:effectLst/>
              </a:rPr>
              <a:t>.</a:t>
            </a:r>
            <a:endParaRPr lang="ru-RU" sz="3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8064896" cy="914400"/>
          </a:xfrm>
        </p:spPr>
        <p:txBody>
          <a:bodyPr>
            <a:normAutofit lnSpcReduction="10000"/>
          </a:bodyPr>
          <a:lstStyle/>
          <a:p>
            <a:r>
              <a:rPr lang="x-none">
                <a:solidFill>
                  <a:schemeClr val="tx1"/>
                </a:solidFill>
              </a:rPr>
              <a:t>Региональн</a:t>
            </a:r>
            <a:r>
              <a:rPr lang="ru-RU" dirty="0" err="1">
                <a:solidFill>
                  <a:schemeClr val="tx1"/>
                </a:solidFill>
              </a:rPr>
              <a:t>ый</a:t>
            </a:r>
            <a:r>
              <a:rPr lang="x-none">
                <a:solidFill>
                  <a:schemeClr val="tx1"/>
                </a:solidFill>
              </a:rPr>
              <a:t> </a:t>
            </a:r>
            <a:r>
              <a:rPr lang="x-none" smtClean="0">
                <a:solidFill>
                  <a:schemeClr val="tx1"/>
                </a:solidFill>
              </a:rPr>
              <a:t>конкурс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x-none" b="1">
                <a:solidFill>
                  <a:schemeClr val="tx1"/>
                </a:solidFill>
              </a:rPr>
              <a:t>«Архимед</a:t>
            </a:r>
            <a:r>
              <a:rPr lang="x-none" b="1" baseline="30000">
                <a:solidFill>
                  <a:schemeClr val="tx1"/>
                </a:solidFill>
              </a:rPr>
              <a:t>мо</a:t>
            </a:r>
            <a:r>
              <a:rPr lang="x-none" b="1">
                <a:solidFill>
                  <a:schemeClr val="tx1"/>
                </a:solidFill>
              </a:rPr>
              <a:t>» 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x-none" b="1">
                <a:solidFill>
                  <a:schemeClr val="tx1"/>
                </a:solidFill>
              </a:rPr>
              <a:t>Московск</a:t>
            </a:r>
            <a:r>
              <a:rPr lang="ru-RU" b="1" dirty="0" err="1">
                <a:solidFill>
                  <a:schemeClr val="tx1"/>
                </a:solidFill>
              </a:rPr>
              <a:t>ая</a:t>
            </a:r>
            <a:r>
              <a:rPr lang="x-none" b="1">
                <a:solidFill>
                  <a:schemeClr val="tx1"/>
                </a:solidFill>
              </a:rPr>
              <a:t> </a:t>
            </a:r>
            <a:r>
              <a:rPr lang="x-none" b="1">
                <a:solidFill>
                  <a:schemeClr val="tx1"/>
                </a:solidFill>
              </a:rPr>
              <a:t>област</a:t>
            </a:r>
            <a:r>
              <a:rPr lang="ru-RU" b="1" dirty="0" smtClean="0">
                <a:solidFill>
                  <a:schemeClr val="tx1"/>
                </a:solidFill>
              </a:rPr>
              <a:t>ь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344351" y="4653136"/>
            <a:ext cx="7548129" cy="187220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1800" b="1"/>
              <a:t>Автор: </a:t>
            </a:r>
            <a:r>
              <a:rPr lang="ru-RU" sz="1800" b="1" dirty="0"/>
              <a:t>Платонов Александр Андреевич, </a:t>
            </a:r>
            <a:r>
              <a:rPr lang="ru-RU" sz="1800" b="1" dirty="0" smtClean="0"/>
              <a:t>8 </a:t>
            </a:r>
            <a:r>
              <a:rPr lang="ru-RU" sz="1800" b="1" dirty="0" smtClean="0"/>
              <a:t>класс</a:t>
            </a:r>
            <a:endParaRPr lang="ru-RU" sz="1800" dirty="0"/>
          </a:p>
          <a:p>
            <a:r>
              <a:rPr lang="x-none" sz="1800" b="1" smtClean="0"/>
              <a:t>Научный </a:t>
            </a:r>
            <a:r>
              <a:rPr lang="x-none" sz="1800" b="1"/>
              <a:t>руководитель: </a:t>
            </a:r>
            <a:r>
              <a:rPr lang="ru-RU" sz="1800" b="1" dirty="0"/>
              <a:t>Макаренкова Галина Юрьевна, учитель химии, к.т.н</a:t>
            </a:r>
            <a:r>
              <a:rPr lang="ru-RU" sz="1800" b="1" dirty="0" smtClean="0"/>
              <a:t>.</a:t>
            </a:r>
            <a:endParaRPr lang="ru-RU" sz="1800" dirty="0"/>
          </a:p>
          <a:p>
            <a:r>
              <a:rPr lang="x-none" sz="1800" b="1"/>
              <a:t>Место выполнения работы: МОУ Быковская СОШ №</a:t>
            </a:r>
            <a:r>
              <a:rPr lang="x-none" sz="1800" b="1" smtClean="0"/>
              <a:t>14</a:t>
            </a:r>
            <a:r>
              <a:rPr lang="ru-RU" sz="1800" dirty="0" smtClean="0"/>
              <a:t>, </a:t>
            </a:r>
            <a:r>
              <a:rPr lang="ru-RU" sz="1800" b="1" dirty="0" smtClean="0"/>
              <a:t>2021 г.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224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188640"/>
            <a:ext cx="8686800" cy="79208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400" dirty="0" smtClean="0">
                <a:solidFill>
                  <a:srgbClr val="C00000"/>
                </a:solidFill>
                <a:effectLst/>
              </a:rPr>
              <a:t>Проведение исследований</a:t>
            </a:r>
            <a:endParaRPr lang="ru-RU" sz="3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72628" y="1124744"/>
            <a:ext cx="4150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Внешний вид цинковой пластины после проведения исследований (пластина на просвет окна – фотография слева, внешний вид пластины – фотография справа.)</a:t>
            </a:r>
            <a:endParaRPr lang="ru-RU" dirty="0"/>
          </a:p>
        </p:txBody>
      </p:sp>
      <p:pic>
        <p:nvPicPr>
          <p:cNvPr id="4113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464496" cy="349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2790"/>
            <a:ext cx="5891084" cy="338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6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84976" cy="1008112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effectLst/>
              </a:rPr>
              <a:t>Диаграммы </a:t>
            </a:r>
            <a:r>
              <a:rPr lang="ru-RU" sz="2400" i="1" dirty="0">
                <a:solidFill>
                  <a:srgbClr val="C00000"/>
                </a:solidFill>
                <a:effectLst/>
              </a:rPr>
              <a:t>зависимости величины напряжения (В</a:t>
            </a:r>
            <a:r>
              <a:rPr lang="ru-RU" sz="2400" i="1" dirty="0" smtClean="0">
                <a:solidFill>
                  <a:srgbClr val="C00000"/>
                </a:solidFill>
                <a:effectLst/>
              </a:rPr>
              <a:t>) и силы тока (мА), </a:t>
            </a:r>
            <a:r>
              <a:rPr lang="ru-RU" sz="2400" i="1" dirty="0">
                <a:solidFill>
                  <a:srgbClr val="C00000"/>
                </a:solidFill>
                <a:effectLst/>
              </a:rPr>
              <a:t>от концентрации различных электролитов (с включенным светодиодом).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546899"/>
              </p:ext>
            </p:extLst>
          </p:nvPr>
        </p:nvGraphicFramePr>
        <p:xfrm>
          <a:off x="107504" y="980728"/>
          <a:ext cx="6120680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Диаграмма" r:id="rId3" imgW="5285690" imgH="2591025" progId="Excel.Chart.8">
                  <p:embed/>
                </p:oleObj>
              </mc:Choice>
              <mc:Fallback>
                <p:oleObj name="Диаграмма" r:id="rId3" imgW="5285690" imgH="2591025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980728"/>
                        <a:ext cx="6120680" cy="30243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939094"/>
              </p:ext>
            </p:extLst>
          </p:nvPr>
        </p:nvGraphicFramePr>
        <p:xfrm>
          <a:off x="3275856" y="3645024"/>
          <a:ext cx="5845177" cy="3149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Диаграмма" r:id="rId5" imgW="5267401" imgH="2792210" progId="Excel.Chart.8">
                  <p:embed/>
                </p:oleObj>
              </mc:Choice>
              <mc:Fallback>
                <p:oleObj name="Диаграмма" r:id="rId5" imgW="5267401" imgH="2792210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3645024"/>
                        <a:ext cx="5845177" cy="3149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789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0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183880" cy="105156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effectLst/>
              </a:rPr>
              <a:t>Конструкция фонарика, имеющего автономное питание</a:t>
            </a:r>
            <a:r>
              <a:rPr lang="ru-RU" dirty="0" smtClean="0">
                <a:solidFill>
                  <a:srgbClr val="C00000"/>
                </a:solidFill>
                <a:effectLst/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96752"/>
            <a:ext cx="29523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/>
              <a:t>3 светодиода белого цвета;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/>
              <a:t>корпус, распечатанный на 3</a:t>
            </a:r>
            <a:r>
              <a:rPr lang="en-GB" b="1" dirty="0"/>
              <a:t>D </a:t>
            </a:r>
            <a:r>
              <a:rPr lang="ru-RU" b="1" dirty="0"/>
              <a:t>принтере;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/>
              <a:t>соединительные провода;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/>
              <a:t>емкость для электролита с 8 ячейками.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338924"/>
              </p:ext>
            </p:extLst>
          </p:nvPr>
        </p:nvGraphicFramePr>
        <p:xfrm>
          <a:off x="3070465" y="1220058"/>
          <a:ext cx="4397223" cy="2208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Visio" r:id="rId3" imgW="5100651" imgH="2939325" progId="Visio.Drawing.11">
                  <p:embed/>
                </p:oleObj>
              </mc:Choice>
              <mc:Fallback>
                <p:oleObj name="Visio" r:id="rId3" imgW="5100651" imgH="293932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465" y="1220058"/>
                        <a:ext cx="4397223" cy="22089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92080" y="1322755"/>
            <a:ext cx="2424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Схема фонарика</a:t>
            </a:r>
            <a:endParaRPr lang="ru-RU" dirty="0"/>
          </a:p>
        </p:txBody>
      </p:sp>
      <p:pic>
        <p:nvPicPr>
          <p:cNvPr id="11268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84638"/>
            <a:ext cx="3140978" cy="290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83593"/>
            <a:ext cx="2730644" cy="290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80662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Внешний вид 3</a:t>
            </a:r>
            <a:r>
              <a:rPr lang="en-GB" b="1" i="1" dirty="0"/>
              <a:t>D </a:t>
            </a:r>
            <a:r>
              <a:rPr lang="ru-RU" b="1" i="1" dirty="0"/>
              <a:t>модели фонарика.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4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9852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Преимущества поваренной соли как электролита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0364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b="1" i="1" dirty="0" smtClean="0"/>
              <a:t>поваренная </a:t>
            </a:r>
            <a:r>
              <a:rPr lang="ru-RU" sz="2200" b="1" i="1" dirty="0"/>
              <a:t>соль достаточно сильный </a:t>
            </a:r>
            <a:r>
              <a:rPr lang="ru-RU" sz="2200" b="1" i="1" dirty="0" smtClean="0"/>
              <a:t>электролит;</a:t>
            </a:r>
            <a:endParaRPr lang="ru-RU" sz="2200" b="1" i="1" dirty="0"/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b="1" i="1" dirty="0" smtClean="0"/>
              <a:t>поваренная </a:t>
            </a:r>
            <a:r>
              <a:rPr lang="ru-RU" sz="2200" b="1" i="1" dirty="0"/>
              <a:t>соль не дает бурной </a:t>
            </a:r>
            <a:r>
              <a:rPr lang="ru-RU" sz="2200" b="1" i="1" dirty="0" smtClean="0"/>
              <a:t>реакции, </a:t>
            </a:r>
            <a:r>
              <a:rPr lang="ru-RU" sz="2200" b="1" i="1" dirty="0"/>
              <a:t>следовательно, этот электролит будет безопасен для применения в походе, а также материал пластин будет расходоваться меньше, батарейка прослужит дольше;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b="1" i="1" dirty="0"/>
              <a:t>даже в том случае, если раствор поваренной соли прольется, он безопаснее, чем растворы кислот и щелочи, которые являются едкими веществами;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b="1" i="1" dirty="0"/>
              <a:t>в случае если фонарик пригодится в походе, удобно взять с собой сухую соль (в сухом виде поваренная соль также не представляет опасности) и пластиковую мерную </a:t>
            </a:r>
            <a:r>
              <a:rPr lang="ru-RU" sz="2200" b="1" i="1" dirty="0" smtClean="0"/>
              <a:t>емкость;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b="1" i="1" dirty="0" smtClean="0"/>
              <a:t>в </a:t>
            </a:r>
            <a:r>
              <a:rPr lang="ru-RU" sz="2200" b="1" i="1" dirty="0"/>
              <a:t>случае необходимости раствор электролита можно приготовить из любой питьевой или кипяченой воды.</a:t>
            </a:r>
          </a:p>
        </p:txBody>
      </p:sp>
    </p:spTree>
    <p:extLst>
      <p:ext uri="{BB962C8B-B14F-4D97-AF65-F5344CB8AC3E}">
        <p14:creationId xmlns:p14="http://schemas.microsoft.com/office/powerpoint/2010/main" val="131154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4320480" cy="576064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C00000"/>
                </a:solidFill>
              </a:rPr>
              <a:t>Выводы.</a:t>
            </a:r>
            <a:endParaRPr lang="ru-RU" sz="3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427" y="692696"/>
            <a:ext cx="892899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000" dirty="0"/>
              <a:t>Характеристики получаемого электрического тока </a:t>
            </a:r>
            <a:r>
              <a:rPr lang="ru-RU" sz="2000" dirty="0" smtClean="0"/>
              <a:t>напрямую </a:t>
            </a:r>
            <a:r>
              <a:rPr lang="ru-RU" sz="2000" dirty="0"/>
              <a:t>зависят от используемых в качестве электролитов веществ и их </a:t>
            </a:r>
            <a:r>
              <a:rPr lang="ru-RU" sz="2000" dirty="0" smtClean="0"/>
              <a:t>концентрации, а также от </a:t>
            </a:r>
            <a:r>
              <a:rPr lang="ru-RU" sz="2000" dirty="0"/>
              <a:t>количества емкостей и электродов. </a:t>
            </a:r>
            <a:endParaRPr lang="ru-RU" sz="2000" dirty="0" smtClean="0"/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sz="2000" dirty="0" smtClean="0"/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000" dirty="0" smtClean="0"/>
              <a:t>Наиболее </a:t>
            </a:r>
            <a:r>
              <a:rPr lang="ru-RU" sz="2000" dirty="0"/>
              <a:t>эффективным являются концентрации 10% и 5% - большие </a:t>
            </a:r>
            <a:r>
              <a:rPr lang="ru-RU" sz="2000" dirty="0" smtClean="0"/>
              <a:t>концентрации </a:t>
            </a:r>
            <a:r>
              <a:rPr lang="ru-RU" sz="2000" dirty="0"/>
              <a:t>дают </a:t>
            </a:r>
            <a:r>
              <a:rPr lang="ru-RU" sz="2000" dirty="0" smtClean="0"/>
              <a:t>большую силу тока и напряжение, но дают </a:t>
            </a:r>
            <a:r>
              <a:rPr lang="ru-RU" sz="2000" dirty="0"/>
              <a:t>бурную реакцию </a:t>
            </a:r>
            <a:r>
              <a:rPr lang="ru-RU" sz="2000" dirty="0" smtClean="0"/>
              <a:t>с металлом пластин, </a:t>
            </a:r>
            <a:r>
              <a:rPr lang="ru-RU" sz="2000" dirty="0"/>
              <a:t>что сильно ограничивает срок службы батарейки</a:t>
            </a:r>
            <a:r>
              <a:rPr lang="ru-RU" sz="2000" dirty="0" smtClean="0"/>
              <a:t>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sz="2000" dirty="0"/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000" dirty="0"/>
              <a:t>В процессе получения электрической энергии в результате химической реакции вещества (как электролит, так и материалы электродов необратимо расходуются (особенно вещества электродов), поэтому у данного источника энергии есть ограниченный ресурс</a:t>
            </a:r>
            <a:r>
              <a:rPr lang="ru-RU" sz="2000" dirty="0" smtClean="0"/>
              <a:t>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sz="2000" dirty="0"/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000" dirty="0"/>
              <a:t>Слабые электролиты способны в концентрациях 10% выдавать небольшое, но достаточно постоянное количество энергии в течение длительного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348275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553216"/>
          </a:xfrm>
        </p:spPr>
        <p:txBody>
          <a:bodyPr>
            <a:normAutofit fontScale="90000"/>
          </a:bodyPr>
          <a:lstStyle/>
          <a:p>
            <a:r>
              <a:rPr lang="ru-RU" sz="3400" b="1" dirty="0">
                <a:solidFill>
                  <a:srgbClr val="C00000"/>
                </a:solidFill>
                <a:effectLst/>
              </a:rPr>
              <a:t>Список использованных источников</a:t>
            </a: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20688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200" dirty="0"/>
              <a:t>Даль, </a:t>
            </a:r>
            <a:r>
              <a:rPr lang="ru-RU" sz="2200" dirty="0" err="1"/>
              <a:t>Эйвинд</a:t>
            </a:r>
            <a:r>
              <a:rPr lang="ru-RU" sz="2200" dirty="0"/>
              <a:t> </a:t>
            </a:r>
            <a:r>
              <a:rPr lang="ru-RU" sz="2200" dirty="0" err="1"/>
              <a:t>Нидал</a:t>
            </a:r>
            <a:r>
              <a:rPr lang="ru-RU" sz="2200" dirty="0"/>
              <a:t>. Электроника для детей. Собираем простые схемы, экспериментируем с электричеством. / пер. с англ. И.Е. </a:t>
            </a:r>
            <a:r>
              <a:rPr lang="ru-RU" sz="2200" dirty="0" err="1"/>
              <a:t>Сацевича</a:t>
            </a:r>
            <a:r>
              <a:rPr lang="ru-RU" sz="2200" dirty="0"/>
              <a:t> – М.: Манн, Иванов и Фербер, 2017. – 288 с.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200" dirty="0"/>
              <a:t>Чуриков А.В., проф., д.х.н., Казаринов И.А., проф.. Электронный вариант курса лекций «Современные химические источники тока» - Саратовский государственный университет имени Н. Г. Чернышевского, 2008. – 49 с. 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200" dirty="0">
                <a:hlinkClick r:id="rId3"/>
              </a:rPr>
              <a:t>https://ru.wikipedia.org/Химические</a:t>
            </a:r>
            <a:r>
              <a:rPr lang="ru-RU" sz="2200" dirty="0"/>
              <a:t> источники тока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200" dirty="0"/>
              <a:t>ЛЕКЦИОННЫЙ МАТЕРИАЛ по курсу «Общая и неорганическая химия». Тема №10 «Растворы электролитов», г. Ставрополь, 2017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200" dirty="0"/>
              <a:t>Материалы учебной платформы </a:t>
            </a:r>
            <a:r>
              <a:rPr lang="ru-RU" sz="2200" dirty="0" err="1"/>
              <a:t>Фоксфорд</a:t>
            </a:r>
            <a:r>
              <a:rPr lang="ru-RU" sz="2200" dirty="0"/>
              <a:t> по теме электролиты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200" dirty="0">
                <a:hlinkClick r:id="rId4"/>
              </a:rPr>
              <a:t>https://elektrik-a.su/teoriya/himicheskie-istochniki-toka-1132</a:t>
            </a:r>
            <a:r>
              <a:rPr lang="ru-RU" sz="2200" dirty="0"/>
              <a:t> Химические источники тока – где применяются, и каков принцип 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96678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47162" y="1052736"/>
            <a:ext cx="3504758" cy="144016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7030A0"/>
                </a:solidFill>
                <a:effectLst/>
              </a:rPr>
              <a:t>СПАСИБО ЗА ВНИМАНИЕ!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2290" name="Picture 2" descr="https://bast.ru/media/bastion/photos/articles/voltov-stolb-foto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5240"/>
            <a:ext cx="2808312" cy="59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k-parkovaya.ru/wp-content/uploads/4/6/2/462ed3a04dd4e0ddc6f81f141e00eb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44022"/>
            <a:ext cx="2376264" cy="252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xn--80aabspfh9bq.xn--p1ai/voz_cin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2" y="4259360"/>
            <a:ext cx="4963294" cy="242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96" y="188640"/>
            <a:ext cx="8686800" cy="841248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</a:rPr>
              <a:t>Цели проекта:</a:t>
            </a:r>
            <a:endParaRPr lang="ru-RU" sz="5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79512" y="908720"/>
            <a:ext cx="8640960" cy="518457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3200" dirty="0"/>
              <a:t>изучить характеристики электрического тока, который можно получить при использовании </a:t>
            </a:r>
            <a:r>
              <a:rPr lang="ru-RU" sz="3200" dirty="0" smtClean="0"/>
              <a:t>разных электролитов и </a:t>
            </a:r>
            <a:r>
              <a:rPr lang="ru-RU" sz="3200" dirty="0"/>
              <a:t>различных </a:t>
            </a:r>
            <a:r>
              <a:rPr lang="ru-RU" sz="3200" dirty="0" smtClean="0"/>
              <a:t>их концентраций;</a:t>
            </a:r>
            <a:endParaRPr lang="ru-RU" sz="3200" dirty="0"/>
          </a:p>
          <a:p>
            <a:pPr marL="457200" lvl="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3200" dirty="0"/>
              <a:t>создать источник света (фонарик), который может достаточно долго работать автономно и безопасно, например, в условиях похода или при отключении электроэнергии.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28588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96" y="188640"/>
            <a:ext cx="8686800" cy="84124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/>
              </a:rPr>
              <a:t>Задачи</a:t>
            </a:r>
            <a:r>
              <a:rPr lang="ru-RU" sz="5400" b="1" dirty="0" smtClean="0">
                <a:solidFill>
                  <a:srgbClr val="C00000"/>
                </a:solidFill>
              </a:rPr>
              <a:t> проекта: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79512" y="980728"/>
            <a:ext cx="8712968" cy="554461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провести анализ информации о химических источниках </a:t>
            </a:r>
            <a:r>
              <a:rPr lang="ru-RU" sz="2000" dirty="0" smtClean="0"/>
              <a:t>тока;</a:t>
            </a:r>
            <a:endParaRPr lang="ru-RU" sz="2000" dirty="0"/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выбрать вещества и их концентрации, которые дали бы наилучшие результаты;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сконструировать установку, с помощью которой можно получать электрический </a:t>
            </a:r>
            <a:r>
              <a:rPr lang="ru-RU" sz="2000" dirty="0" smtClean="0"/>
              <a:t>ток;</a:t>
            </a:r>
            <a:endParaRPr lang="ru-RU" sz="2000" dirty="0"/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dirty="0" smtClean="0"/>
              <a:t>провести </a:t>
            </a:r>
            <a:r>
              <a:rPr lang="ru-RU" sz="2000" dirty="0"/>
              <a:t>измерения в растворах различных электролитов и при различных концентрациях;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на основе измерений </a:t>
            </a:r>
            <a:r>
              <a:rPr lang="ru-RU" sz="2000" dirty="0" smtClean="0"/>
              <a:t>выявить </a:t>
            </a:r>
            <a:r>
              <a:rPr lang="ru-RU" sz="2000" dirty="0"/>
              <a:t>самый эффективное вещество и его концентрацию, дающую наибольшее количество энергии для работы двух или трех светодиодов;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dirty="0"/>
              <a:t>сконструировать цепь, включающую источник энергии и светодиоды, питающийся от этого источника энергии, заключить их в </a:t>
            </a:r>
            <a:r>
              <a:rPr lang="ru-RU" sz="2000" dirty="0" smtClean="0"/>
              <a:t>оболочку для </a:t>
            </a:r>
            <a:r>
              <a:rPr lang="ru-RU" sz="2000" dirty="0"/>
              <a:t>удобства использования (фонарик), который можно использовать при отсутствии электричества (например, в походе или при перебоях в электроснабжении).</a:t>
            </a:r>
          </a:p>
        </p:txBody>
      </p:sp>
    </p:spTree>
    <p:extLst>
      <p:ext uri="{BB962C8B-B14F-4D97-AF65-F5344CB8AC3E}">
        <p14:creationId xmlns:p14="http://schemas.microsoft.com/office/powerpoint/2010/main" val="364832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26" y="260648"/>
            <a:ext cx="8686800" cy="67545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/>
              </a:rPr>
              <a:t>Химические источники </a:t>
            </a:r>
            <a:r>
              <a:rPr lang="ru-RU" sz="4000" dirty="0">
                <a:solidFill>
                  <a:srgbClr val="C00000"/>
                </a:solidFill>
                <a:effectLst/>
              </a:rPr>
              <a:t>тока</a:t>
            </a:r>
            <a:r>
              <a:rPr lang="ru-RU" sz="4000" b="1" dirty="0" smtClean="0">
                <a:solidFill>
                  <a:srgbClr val="C00000"/>
                </a:solidFill>
              </a:rPr>
              <a:t>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https://bast.ru/media/bastion/photos/articles/Pila-de-Alessandro-Volt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r="8832"/>
          <a:stretch/>
        </p:blipFill>
        <p:spPr bwMode="auto">
          <a:xfrm>
            <a:off x="2915816" y="968973"/>
            <a:ext cx="2737291" cy="38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end64.ru/d/a-108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7217"/>
            <a:ext cx="2736304" cy="38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8.userapi.com/c855220/v855220255/b63c4/gOyqLQ-AN0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r="19127"/>
          <a:stretch/>
        </p:blipFill>
        <p:spPr bwMode="auto">
          <a:xfrm>
            <a:off x="5724128" y="968972"/>
            <a:ext cx="3192534" cy="382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797152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Первый химический источник тока был изобретён итальянским учёным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  <a:hlinkClick r:id="rId5" tooltip="Вольта, Алессандро"/>
              </a:rPr>
              <a:t>Алессандро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  <a:hlinkClick r:id="rId5" tooltip="Вольта, Алессандро"/>
              </a:rPr>
              <a:t> Вольта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в 1800 году. 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Это 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изобретение использовали и другие учёные в своих исследованиях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Самый старый, поныне работающий гальванический элемент — 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  <a:hlinkClick r:id="rId6" tooltip="Замбониев столб"/>
              </a:rPr>
              <a:t>серебряно-цинковая 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  <a:hlinkClick r:id="rId6" tooltip="Замбониев столб"/>
              </a:rPr>
              <a:t>батарея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Кларендонской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лаборатории 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Оксфордского университета. Она изготовленная 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в Лондоне в 1840 году. </a:t>
            </a:r>
          </a:p>
        </p:txBody>
      </p:sp>
    </p:spTree>
    <p:extLst>
      <p:ext uri="{BB962C8B-B14F-4D97-AF65-F5344CB8AC3E}">
        <p14:creationId xmlns:p14="http://schemas.microsoft.com/office/powerpoint/2010/main" val="19980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d3352b72544dbf6f0c97aa60011267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14767" r="6357" b="13933"/>
          <a:stretch/>
        </p:blipFill>
        <p:spPr bwMode="auto">
          <a:xfrm>
            <a:off x="59249" y="1034040"/>
            <a:ext cx="9049255" cy="53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s://ds03.infourok.ru/uploads/ex/07a2/00002eb1-c86f53e2/hello_html_666a3fb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3056"/>
            <a:ext cx="311386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3426" y="260648"/>
            <a:ext cx="8686800" cy="67545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4000" smtClean="0">
                <a:solidFill>
                  <a:srgbClr val="C00000"/>
                </a:solidFill>
                <a:effectLst/>
              </a:rPr>
              <a:t>Химические источники тока</a:t>
            </a:r>
            <a:r>
              <a:rPr lang="ru-RU" sz="4000" smtClean="0">
                <a:solidFill>
                  <a:srgbClr val="C00000"/>
                </a:solidFill>
              </a:rPr>
              <a:t>.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5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1"/>
            <a:ext cx="8686800" cy="100404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/>
              </a:rPr>
              <a:t>Экспериментальная установка </a:t>
            </a:r>
            <a:r>
              <a:rPr lang="ru-RU" sz="3200" dirty="0">
                <a:solidFill>
                  <a:srgbClr val="C00000"/>
                </a:solidFill>
                <a:effectLst/>
              </a:rPr>
              <a:t>химического источника тока </a:t>
            </a: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0676"/>
            <a:ext cx="37444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/>
              <a:t>4 емкости для электролита;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/>
              <a:t>по 4 пластины – медных и цинковых;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 smtClean="0"/>
              <a:t>прищепки </a:t>
            </a:r>
            <a:r>
              <a:rPr lang="ru-RU" sz="2200" dirty="0"/>
              <a:t>для обеспечения контакта пластин;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/>
              <a:t>2 провода с зажимами типа «крокодил» для соединения концевых пластин с потребителем электрического тока;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/>
              <a:t>потребитель тока – светодиод или часы.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t="12636" r="7505"/>
          <a:stretch/>
        </p:blipFill>
        <p:spPr bwMode="auto">
          <a:xfrm>
            <a:off x="3779912" y="1130533"/>
            <a:ext cx="5324046" cy="34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716015" y="4869160"/>
            <a:ext cx="4353905" cy="183272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200" dirty="0" smtClean="0">
                <a:solidFill>
                  <a:srgbClr val="002060"/>
                </a:solidFill>
                <a:effectLst/>
              </a:rPr>
              <a:t>Первоначальная установка на 4 ячейки</a:t>
            </a:r>
            <a:endParaRPr lang="ru-RU" sz="3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1"/>
            <a:ext cx="5328592" cy="194421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/>
              </a:rPr>
              <a:t>Экспериментальная установка </a:t>
            </a:r>
            <a:r>
              <a:rPr lang="ru-RU" sz="3200" dirty="0">
                <a:solidFill>
                  <a:srgbClr val="C00000"/>
                </a:solidFill>
                <a:effectLst/>
              </a:rPr>
              <a:t>химического источника тока </a:t>
            </a: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060848"/>
            <a:ext cx="52565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 smtClean="0"/>
              <a:t>8 емкостей </a:t>
            </a:r>
            <a:r>
              <a:rPr lang="ru-RU" sz="2200" dirty="0"/>
              <a:t>для электролита;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/>
              <a:t>по </a:t>
            </a:r>
            <a:r>
              <a:rPr lang="ru-RU" sz="2200" dirty="0" smtClean="0"/>
              <a:t>8 пластин </a:t>
            </a:r>
            <a:r>
              <a:rPr lang="ru-RU" sz="2200" dirty="0"/>
              <a:t>– медных и цинковых;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 smtClean="0"/>
              <a:t>прищепки;</a:t>
            </a:r>
            <a:endParaRPr lang="ru-RU" sz="2200" dirty="0"/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/>
              <a:t>2 провода с зажимами типа «</a:t>
            </a:r>
            <a:r>
              <a:rPr lang="ru-RU" sz="2200" dirty="0" smtClean="0"/>
              <a:t>крокодил»;</a:t>
            </a:r>
            <a:endParaRPr lang="ru-RU" sz="2200" dirty="0"/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dirty="0"/>
              <a:t>потребитель тока – светодиод или часы.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9512" y="5085183"/>
            <a:ext cx="5256584" cy="160915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200" dirty="0" smtClean="0">
                <a:solidFill>
                  <a:srgbClr val="002060"/>
                </a:solidFill>
                <a:effectLst/>
              </a:rPr>
              <a:t>Установка на 8 ячеек, на которой происходили замеры</a:t>
            </a:r>
            <a:endParaRPr lang="ru-RU" sz="3400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471"/>
            <a:ext cx="3600401" cy="676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0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792088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  <a:effectLst/>
              </a:rPr>
              <a:t>Проведение исследований</a:t>
            </a:r>
            <a:endParaRPr lang="ru-RU" sz="34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980728"/>
            <a:ext cx="381642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Выбранные для исследования вещества: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уксусная </a:t>
            </a:r>
            <a:r>
              <a:rPr lang="ru-RU" dirty="0"/>
              <a:t>кислота;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лимонная кислота;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серная кислота </a:t>
            </a:r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SO</a:t>
            </a:r>
            <a:r>
              <a:rPr lang="en-GB" baseline="-25000" dirty="0"/>
              <a:t>4</a:t>
            </a:r>
            <a:r>
              <a:rPr lang="ru-RU" dirty="0"/>
              <a:t>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поваренная соль </a:t>
            </a:r>
            <a:r>
              <a:rPr lang="ru-RU" dirty="0" err="1"/>
              <a:t>NaCl</a:t>
            </a:r>
            <a:r>
              <a:rPr lang="ru-RU" dirty="0"/>
              <a:t>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карбонат калия K</a:t>
            </a:r>
            <a:r>
              <a:rPr lang="ru-RU" baseline="-25000" dirty="0"/>
              <a:t>2</a:t>
            </a:r>
            <a:r>
              <a:rPr lang="ru-RU" dirty="0"/>
              <a:t>CO</a:t>
            </a:r>
            <a:r>
              <a:rPr lang="ru-RU" baseline="-25000" dirty="0"/>
              <a:t>3</a:t>
            </a:r>
            <a:r>
              <a:rPr lang="ru-RU" dirty="0"/>
              <a:t>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калиевая щелочь KOH;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сахар.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76490" y="980728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Выбранные для исследования концентрации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20</a:t>
            </a:r>
            <a:r>
              <a:rPr lang="ru-RU" dirty="0"/>
              <a:t>% – 20 г вещества и 80 мл воды; 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10% – 10 г вещества и 90 мл воды;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5% – 5 г вещества и 95 мл воды;</a:t>
            </a:r>
          </a:p>
          <a:p>
            <a:pPr marL="285750" lvl="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dirty="0"/>
              <a:t>1% – 1 г вещества и 99 мл воды.</a:t>
            </a:r>
          </a:p>
        </p:txBody>
      </p:sp>
      <p:pic>
        <p:nvPicPr>
          <p:cNvPr id="3089" name="Picture 17" descr="https://uksus-hous.ru/wp-content/uploads/2019/08/Uksus-stolovyj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219" y1="45616" x2="48219" y2="45616"/>
                        <a14:foregroundMark x1="47397" y1="35753" x2="47397" y2="35753"/>
                        <a14:foregroundMark x1="44110" y1="49726" x2="44110" y2="49726"/>
                        <a14:foregroundMark x1="53151" y1="49726" x2="53151" y2="49726"/>
                        <a14:foregroundMark x1="46712" y1="26712" x2="46712" y2="26712"/>
                        <a14:foregroundMark x1="51644" y1="20959" x2="51644" y2="20959"/>
                        <a14:foregroundMark x1="51644" y1="13014" x2="51644" y2="13014"/>
                        <a14:foregroundMark x1="59589" y1="42603" x2="59589" y2="42603"/>
                        <a14:foregroundMark x1="58082" y1="51644" x2="58082" y2="51644"/>
                        <a14:foregroundMark x1="50822" y1="93562" x2="50822" y2="93562"/>
                        <a14:foregroundMark x1="47123" y1="91781" x2="47123" y2="91781"/>
                        <a14:foregroundMark x1="44384" y1="92466" x2="58356" y2="91370"/>
                        <a14:foregroundMark x1="49726" y1="55753" x2="46301" y2="15753"/>
                        <a14:foregroundMark x1="47808" y1="9589" x2="47808" y2="9589"/>
                        <a14:foregroundMark x1="52329" y1="8904" x2="42192" y2="9315"/>
                        <a14:foregroundMark x1="40274" y1="42877" x2="44384" y2="27808"/>
                        <a14:foregroundMark x1="48219" y1="95205" x2="57260" y2="93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1" r="32879"/>
          <a:stretch/>
        </p:blipFill>
        <p:spPr bwMode="auto">
          <a:xfrm>
            <a:off x="611560" y="4398731"/>
            <a:ext cx="758245" cy="225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://vurnary-crb.med.cap.ru/UserFiles/vurnary-crb/Materials/2021/03/16/blobid1615885132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" b="99609" l="0" r="98783">
                        <a14:foregroundMark x1="15207" y1="8203" x2="21290" y2="9863"/>
                        <a14:foregroundMark x1="87470" y1="7617" x2="92701" y2="12695"/>
                        <a14:foregroundMark x1="88564" y1="20898" x2="85645" y2="30664"/>
                        <a14:foregroundMark x1="83698" y1="41406" x2="82360" y2="69043"/>
                        <a14:foregroundMark x1="82238" y1="74023" x2="86740" y2="81641"/>
                        <a14:foregroundMark x1="10341" y1="33008" x2="11922" y2="41699"/>
                        <a14:foregroundMark x1="14842" y1="53027" x2="15207" y2="63281"/>
                        <a14:foregroundMark x1="15085" y1="63281" x2="12409" y2="79492"/>
                        <a14:foregroundMark x1="86375" y1="6738" x2="92701" y2="10059"/>
                        <a14:backgroundMark x1="15450" y1="87988" x2="82238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93" y="3933055"/>
            <a:ext cx="2089687" cy="260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https://cdn.tveda.ru/medialibrary/e06/e069bd7a693ccb2706f4430a8db82cf7/2ec734202f438a956c3274158c7f7fd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r="11896" b="11648"/>
          <a:stretch/>
        </p:blipFill>
        <p:spPr bwMode="auto">
          <a:xfrm>
            <a:off x="7308304" y="4865874"/>
            <a:ext cx="1796609" cy="187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ttps://w7.pngwing.com/pngs/774/1009/png-transparent-international-commission-for-uniform-methods-of-sugar-analysis-food-health-sugar-cubes-sugar-eating-nutrition-sweetnes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3" b="9882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6991" r="20096" b="2234"/>
          <a:stretch/>
        </p:blipFill>
        <p:spPr bwMode="auto">
          <a:xfrm>
            <a:off x="6294292" y="3191707"/>
            <a:ext cx="1806100" cy="17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https://autogear.ru/iq/wp-content/uploads/2019/03/gidroksid_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246" y1="22114" x2="22319" y2="35772"/>
                        <a14:foregroundMark x1="22899" y1="45528" x2="24348" y2="83577"/>
                        <a14:foregroundMark x1="27681" y1="90081" x2="47101" y2="97561"/>
                        <a14:foregroundMark x1="74203" y1="26667" x2="77826" y2="38374"/>
                        <a14:backgroundMark x1="23623" y1="29268" x2="24928" y2="23252"/>
                        <a14:backgroundMark x1="35507" y1="95610" x2="47391" y2="98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9052"/>
            <a:ext cx="2160240" cy="19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ttp://sc01.alicdn.com/kf/Hbe574462e30342fb83eb16fd652b2c16J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21" b="96280" l="31167" r="90000">
                        <a14:foregroundMark x1="49833" y1="29018" x2="40500" y2="40179"/>
                        <a14:foregroundMark x1="40167" y1="40179" x2="40167" y2="83333"/>
                        <a14:foregroundMark x1="40833" y1="84524" x2="76500" y2="85119"/>
                        <a14:foregroundMark x1="66000" y1="28571" x2="76667" y2="41369"/>
                        <a14:foregroundMark x1="77167" y1="43601" x2="76500" y2="85417"/>
                        <a14:foregroundMark x1="58000" y1="60714" x2="63833" y2="60714"/>
                        <a14:foregroundMark x1="46833" y1="54911" x2="72667" y2="54762"/>
                        <a14:foregroundMark x1="72000" y1="54762" x2="71500" y2="66667"/>
                        <a14:foregroundMark x1="57500" y1="85863" x2="68333" y2="8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52" t="9964" r="20148" b="10774"/>
          <a:stretch/>
        </p:blipFill>
        <p:spPr bwMode="auto">
          <a:xfrm>
            <a:off x="3491880" y="4786304"/>
            <a:ext cx="857363" cy="170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https://snpmarket.com/images/catalog/xl-128683-kaliy-uglekislyiy-hch-potash-025kg-829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94" b="99768" l="9969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1" r="19721"/>
          <a:stretch/>
        </p:blipFill>
        <p:spPr bwMode="auto">
          <a:xfrm>
            <a:off x="5242832" y="4535547"/>
            <a:ext cx="1489408" cy="225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6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188640"/>
            <a:ext cx="8686800" cy="79208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400" smtClean="0">
                <a:solidFill>
                  <a:srgbClr val="C00000"/>
                </a:solidFill>
                <a:effectLst/>
              </a:rPr>
              <a:t>Проведение исследований</a:t>
            </a:r>
            <a:endParaRPr lang="ru-RU" sz="3400" dirty="0">
              <a:solidFill>
                <a:srgbClr val="C00000"/>
              </a:solidFill>
            </a:endParaRPr>
          </a:p>
        </p:txBody>
      </p:sp>
      <p:pic>
        <p:nvPicPr>
          <p:cNvPr id="4111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13698"/>
            <a:ext cx="5404608" cy="421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530120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Помутнение раствора карбоната калия.</a:t>
            </a:r>
            <a:endParaRPr lang="ru-RU" dirty="0"/>
          </a:p>
        </p:txBody>
      </p:sp>
      <p:pic>
        <p:nvPicPr>
          <p:cNvPr id="4112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78940"/>
            <a:ext cx="556757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77006" y="1457830"/>
            <a:ext cx="3082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Бурная реакция цинковой пластины с калиевой щелочью.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55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2311</TotalTime>
  <Words>890</Words>
  <Application>Microsoft Office PowerPoint</Application>
  <PresentationFormat>Экран (4:3)</PresentationFormat>
  <Paragraphs>85</Paragraphs>
  <Slides>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Аспект</vt:lpstr>
      <vt:lpstr>Диаграмма</vt:lpstr>
      <vt:lpstr>Visio</vt:lpstr>
      <vt:lpstr>   Номинация Конкурса: «Экспериментальное исследование». Вид конкурсной работы: Исследовательская работа.  Тема: Исследование влияния концентрации и свойств вещества на характеристики электрического тока в химических источниках питания.</vt:lpstr>
      <vt:lpstr>Цели проекта:</vt:lpstr>
      <vt:lpstr>Задачи проекта:</vt:lpstr>
      <vt:lpstr>Химические источники тока.</vt:lpstr>
      <vt:lpstr>Презентация PowerPoint</vt:lpstr>
      <vt:lpstr>Экспериментальная установка химического источника тока </vt:lpstr>
      <vt:lpstr>Экспериментальная установка химического источника тока </vt:lpstr>
      <vt:lpstr>Проведение исследований</vt:lpstr>
      <vt:lpstr>Презентация PowerPoint</vt:lpstr>
      <vt:lpstr>Презентация PowerPoint</vt:lpstr>
      <vt:lpstr>Диаграммы зависимости величины напряжения (В) и силы тока (мА), от концентрации различных электролитов (с включенным светодиодом).</vt:lpstr>
      <vt:lpstr>Конструкция фонарика, имеющего автономное питание.</vt:lpstr>
      <vt:lpstr>Преимущества поваренной соли как электролита</vt:lpstr>
      <vt:lpstr>Выводы.</vt:lpstr>
      <vt:lpstr>Список использованных источников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Направление: Инженерно-робототехническое. Вид конкурсной работы: Инженерный проект. Тема: Конструирование и программирование  автоматического школьного звонка.</dc:title>
  <dc:creator>User</dc:creator>
  <cp:lastModifiedBy>User</cp:lastModifiedBy>
  <cp:revision>26</cp:revision>
  <dcterms:created xsi:type="dcterms:W3CDTF">2020-03-26T10:18:20Z</dcterms:created>
  <dcterms:modified xsi:type="dcterms:W3CDTF">2022-02-27T07:36:02Z</dcterms:modified>
</cp:coreProperties>
</file>