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10" r:id="rId3"/>
  </p:sldMasterIdLst>
  <p:notesMasterIdLst>
    <p:notesMasterId r:id="rId17"/>
  </p:notesMasterIdLst>
  <p:handoutMasterIdLst>
    <p:handoutMasterId r:id="rId18"/>
  </p:handoutMasterIdLst>
  <p:sldIdLst>
    <p:sldId id="830" r:id="rId4"/>
    <p:sldId id="1010" r:id="rId5"/>
    <p:sldId id="1011" r:id="rId6"/>
    <p:sldId id="1019" r:id="rId7"/>
    <p:sldId id="1012" r:id="rId8"/>
    <p:sldId id="1020" r:id="rId9"/>
    <p:sldId id="1015" r:id="rId10"/>
    <p:sldId id="1017" r:id="rId11"/>
    <p:sldId id="1021" r:id="rId12"/>
    <p:sldId id="1013" r:id="rId13"/>
    <p:sldId id="1014" r:id="rId14"/>
    <p:sldId id="1016" r:id="rId15"/>
    <p:sldId id="1018" r:id="rId16"/>
  </p:sldIdLst>
  <p:sldSz cx="9144000" cy="6858000" type="screen4x3"/>
  <p:notesSz cx="6867525" cy="9994900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EF6"/>
    <a:srgbClr val="292929"/>
    <a:srgbClr val="FFFFFF"/>
    <a:srgbClr val="B2B2B2"/>
    <a:srgbClr val="C0C0C0"/>
    <a:srgbClr val="7D7D7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9674" autoAdjust="0"/>
  </p:normalViewPr>
  <p:slideViewPr>
    <p:cSldViewPr snapToGrid="0" snapToObjects="1">
      <p:cViewPr>
        <p:scale>
          <a:sx n="100" d="100"/>
          <a:sy n="100" d="100"/>
        </p:scale>
        <p:origin x="-1860" y="-37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4074" y="-102"/>
      </p:cViewPr>
      <p:guideLst>
        <p:guide orient="horz" pos="3149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B11CFA-34CA-42CA-A528-849EB2253D1B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C12A5-EC19-4E01-A9AD-56C963E9D79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66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7E0974-DAF2-4692-908C-E51A76EE4F99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7387"/>
          </a:xfrm>
          <a:prstGeom prst="rect">
            <a:avLst/>
          </a:prstGeom>
        </p:spPr>
        <p:txBody>
          <a:bodyPr vert="horz" lIns="92903" tIns="46452" rIns="92903" bIns="4645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E2FC40-0996-4B82-A6ED-CE4045C0850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22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38862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42000">
                <a:srgbClr val="4D4D4D"/>
              </a:gs>
              <a:gs pos="100000">
                <a:srgbClr val="000000"/>
              </a:gs>
            </a:gsLst>
            <a:lin ang="162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8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5EBF-4E47-4D5D-9C92-5CD3EC08B467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65BC-370F-40EA-BD11-37300F8122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4302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6686550" y="6126163"/>
            <a:ext cx="2006600" cy="360362"/>
            <a:chOff x="6896100" y="6163200"/>
            <a:chExt cx="2005803" cy="360000"/>
          </a:xfrm>
        </p:grpSpPr>
        <p:sp>
          <p:nvSpPr>
            <p:cNvPr id="5" name="Datumsplatzhalter 4"/>
            <p:cNvSpPr txBox="1">
              <a:spLocks/>
            </p:cNvSpPr>
            <p:nvPr userDrawn="1"/>
          </p:nvSpPr>
          <p:spPr>
            <a:xfrm>
              <a:off x="6896100" y="616320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1000" spc="2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University </a:t>
              </a:r>
              <a:r>
                <a:rPr lang="en-US" sz="1200" b="1" kern="1000" spc="2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LOGO</a:t>
              </a:r>
              <a:endParaRPr lang="en-US" sz="1200" b="1" kern="1000" spc="2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grpSp>
          <p:nvGrpSpPr>
            <p:cNvPr id="6" name="Gruppieren 15"/>
            <p:cNvGrpSpPr>
              <a:grpSpLocks/>
            </p:cNvGrpSpPr>
            <p:nvPr/>
          </p:nvGrpSpPr>
          <p:grpSpPr bwMode="auto">
            <a:xfrm>
              <a:off x="7141229" y="6215923"/>
              <a:ext cx="189516" cy="255453"/>
              <a:chOff x="4967288" y="2282825"/>
              <a:chExt cx="2259012" cy="228441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395907" y="2336078"/>
                <a:ext cx="832276" cy="2226595"/>
              </a:xfrm>
              <a:custGeom>
                <a:avLst/>
                <a:gdLst>
                  <a:gd name="T0" fmla="*/ 0 w 527"/>
                  <a:gd name="T1" fmla="*/ 2147483647 h 1402"/>
                  <a:gd name="T2" fmla="*/ 2147483647 w 527"/>
                  <a:gd name="T3" fmla="*/ 0 h 1402"/>
                  <a:gd name="T4" fmla="*/ 2147483647 w 527"/>
                  <a:gd name="T5" fmla="*/ 2147483647 h 1402"/>
                  <a:gd name="T6" fmla="*/ 2147483647 w 527"/>
                  <a:gd name="T7" fmla="*/ 2147483647 h 1402"/>
                  <a:gd name="T8" fmla="*/ 0 w 527"/>
                  <a:gd name="T9" fmla="*/ 2147483647 h 1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958340" y="2279350"/>
                <a:ext cx="2269843" cy="794198"/>
              </a:xfrm>
              <a:custGeom>
                <a:avLst/>
                <a:gdLst>
                  <a:gd name="T0" fmla="*/ 0 w 1418"/>
                  <a:gd name="T1" fmla="*/ 2147483647 h 498"/>
                  <a:gd name="T2" fmla="*/ 2147483647 w 1418"/>
                  <a:gd name="T3" fmla="*/ 0 h 498"/>
                  <a:gd name="T4" fmla="*/ 2147483647 w 1418"/>
                  <a:gd name="T5" fmla="*/ 2147483647 h 498"/>
                  <a:gd name="T6" fmla="*/ 2147483647 w 1418"/>
                  <a:gd name="T7" fmla="*/ 2147483647 h 498"/>
                  <a:gd name="T8" fmla="*/ 0 w 1418"/>
                  <a:gd name="T9" fmla="*/ 2147483647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958340" y="2804092"/>
                <a:ext cx="1645642" cy="1758581"/>
              </a:xfrm>
              <a:custGeom>
                <a:avLst/>
                <a:gdLst>
                  <a:gd name="T0" fmla="*/ 2147483647 w 1033"/>
                  <a:gd name="T1" fmla="*/ 2147483647 h 1111"/>
                  <a:gd name="T2" fmla="*/ 2147483647 w 1033"/>
                  <a:gd name="T3" fmla="*/ 2147483647 h 1111"/>
                  <a:gd name="T4" fmla="*/ 2147483647 w 1033"/>
                  <a:gd name="T5" fmla="*/ 2147483647 h 1111"/>
                  <a:gd name="T6" fmla="*/ 0 w 1033"/>
                  <a:gd name="T7" fmla="*/ 0 h 1111"/>
                  <a:gd name="T8" fmla="*/ 2147483647 w 1033"/>
                  <a:gd name="T9" fmla="*/ 2147483647 h 1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umsplatzhalter 2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43CB-BA32-4D34-AD12-D270BB688121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12" name="Fußzeilenplatzhalter 2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9B03-82E6-4257-A7FD-FE16099983D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8149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EB30-3CC9-4BE8-8784-653AD42E1542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55C0-1B0F-4946-9185-6E27534429E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4765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24F5-2BAD-49C2-BBC8-FBD8723D5E4D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4F8D-D6CA-4143-8D80-B522A49C85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4772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38862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42000">
                <a:srgbClr val="4D4D4D"/>
              </a:gs>
              <a:gs pos="100000">
                <a:srgbClr val="000000"/>
              </a:gs>
            </a:gsLst>
            <a:lin ang="162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8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1B0D-8743-4AFA-B898-3034E21F2194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1D84-4B1F-4BA9-BD2D-5B5F13A3DEC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247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6686550" y="6126163"/>
            <a:ext cx="2006600" cy="360362"/>
            <a:chOff x="6896100" y="6163200"/>
            <a:chExt cx="2005803" cy="360000"/>
          </a:xfrm>
        </p:grpSpPr>
        <p:sp>
          <p:nvSpPr>
            <p:cNvPr id="5" name="Datumsplatzhalter 4"/>
            <p:cNvSpPr txBox="1">
              <a:spLocks/>
            </p:cNvSpPr>
            <p:nvPr userDrawn="1"/>
          </p:nvSpPr>
          <p:spPr>
            <a:xfrm>
              <a:off x="6896100" y="616320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1000" spc="200" dirty="0" smtClean="0">
                  <a:solidFill>
                    <a:prstClr val="white">
                      <a:lumMod val="65000"/>
                    </a:prstClr>
                  </a:solidFill>
                  <a:latin typeface="+mn-lt"/>
                </a:rPr>
                <a:t>University </a:t>
              </a:r>
              <a:r>
                <a:rPr lang="en-US" sz="1200" b="1" kern="1000" spc="200" dirty="0" smtClean="0">
                  <a:solidFill>
                    <a:prstClr val="white">
                      <a:lumMod val="65000"/>
                    </a:prstClr>
                  </a:solidFill>
                  <a:latin typeface="+mn-lt"/>
                </a:rPr>
                <a:t>LOGO</a:t>
              </a:r>
              <a:endParaRPr lang="en-US" sz="1200" b="1" kern="1000" spc="200" dirty="0">
                <a:solidFill>
                  <a:prstClr val="white">
                    <a:lumMod val="65000"/>
                  </a:prstClr>
                </a:solidFill>
                <a:latin typeface="+mn-lt"/>
              </a:endParaRPr>
            </a:p>
          </p:txBody>
        </p:sp>
        <p:grpSp>
          <p:nvGrpSpPr>
            <p:cNvPr id="6" name="Gruppieren 15"/>
            <p:cNvGrpSpPr>
              <a:grpSpLocks/>
            </p:cNvGrpSpPr>
            <p:nvPr/>
          </p:nvGrpSpPr>
          <p:grpSpPr bwMode="auto">
            <a:xfrm>
              <a:off x="7141229" y="6215923"/>
              <a:ext cx="189516" cy="255453"/>
              <a:chOff x="4967288" y="2282825"/>
              <a:chExt cx="2259012" cy="228441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395907" y="2336078"/>
                <a:ext cx="832276" cy="2226595"/>
              </a:xfrm>
              <a:custGeom>
                <a:avLst/>
                <a:gdLst>
                  <a:gd name="T0" fmla="*/ 0 w 527"/>
                  <a:gd name="T1" fmla="*/ 2147483647 h 1402"/>
                  <a:gd name="T2" fmla="*/ 2147483647 w 527"/>
                  <a:gd name="T3" fmla="*/ 0 h 1402"/>
                  <a:gd name="T4" fmla="*/ 2147483647 w 527"/>
                  <a:gd name="T5" fmla="*/ 2147483647 h 1402"/>
                  <a:gd name="T6" fmla="*/ 2147483647 w 527"/>
                  <a:gd name="T7" fmla="*/ 2147483647 h 1402"/>
                  <a:gd name="T8" fmla="*/ 0 w 527"/>
                  <a:gd name="T9" fmla="*/ 2147483647 h 1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958340" y="2279350"/>
                <a:ext cx="2269843" cy="794198"/>
              </a:xfrm>
              <a:custGeom>
                <a:avLst/>
                <a:gdLst>
                  <a:gd name="T0" fmla="*/ 0 w 1418"/>
                  <a:gd name="T1" fmla="*/ 2147483647 h 498"/>
                  <a:gd name="T2" fmla="*/ 2147483647 w 1418"/>
                  <a:gd name="T3" fmla="*/ 0 h 498"/>
                  <a:gd name="T4" fmla="*/ 2147483647 w 1418"/>
                  <a:gd name="T5" fmla="*/ 2147483647 h 498"/>
                  <a:gd name="T6" fmla="*/ 2147483647 w 1418"/>
                  <a:gd name="T7" fmla="*/ 2147483647 h 498"/>
                  <a:gd name="T8" fmla="*/ 0 w 1418"/>
                  <a:gd name="T9" fmla="*/ 2147483647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958340" y="2804092"/>
                <a:ext cx="1645642" cy="1758581"/>
              </a:xfrm>
              <a:custGeom>
                <a:avLst/>
                <a:gdLst>
                  <a:gd name="T0" fmla="*/ 2147483647 w 1033"/>
                  <a:gd name="T1" fmla="*/ 2147483647 h 1111"/>
                  <a:gd name="T2" fmla="*/ 2147483647 w 1033"/>
                  <a:gd name="T3" fmla="*/ 2147483647 h 1111"/>
                  <a:gd name="T4" fmla="*/ 2147483647 w 1033"/>
                  <a:gd name="T5" fmla="*/ 2147483647 h 1111"/>
                  <a:gd name="T6" fmla="*/ 0 w 1033"/>
                  <a:gd name="T7" fmla="*/ 0 h 1111"/>
                  <a:gd name="T8" fmla="*/ 2147483647 w 1033"/>
                  <a:gd name="T9" fmla="*/ 2147483647 h 1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umsplatzhalter 2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0862-6547-4934-A786-864E28B4CECA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12" name="Fußzeilenplatzhalter 2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5788-04C9-48A1-96F8-CD5D82EBC0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0421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7241-FA34-4BE6-B7DD-D8CC3B4EAA35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566A-EBDD-4996-9BC5-5D36332F6A6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17888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/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altLang="ru-RU" noProof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38862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42000">
                <a:srgbClr val="4D4D4D"/>
              </a:gs>
              <a:gs pos="100000">
                <a:srgbClr val="000000"/>
              </a:gs>
            </a:gsLst>
            <a:lin ang="162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8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D32C-B1CF-461B-B2D1-16AF7E0CDB61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A977-CCA8-455A-A5AA-8B4A3D59D8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3763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/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altLang="ru-RU" noProof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4163"/>
            <a:ext cx="8496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4963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8C31A3-8906-45E0-8BB1-B1D7E776BB8B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5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84789-D0D9-4ACA-80DA-2CB8666F86E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9" r:id="rId3"/>
    <p:sldLayoutId id="2147483850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ts val="438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/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altLang="ru-RU" noProof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4163"/>
            <a:ext cx="8496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2052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4963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31BC1A-C334-40C0-9EE1-87AA91501D00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5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E132B9-3F1E-410F-AE8C-78E97E0C87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ts val="438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4163"/>
            <a:ext cx="8496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4963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3E1D-26D9-4517-82A5-3007EA4970A3}" type="datetimeFigureOut">
              <a:rPr lang="de-DE"/>
              <a:pPr>
                <a:defRPr/>
              </a:pPr>
              <a:t>03.03.2022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5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4780B5-6D1D-426F-9A41-B2FC54973FF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381000" indent="-190500" algn="l" rtl="0" eaLnBrk="0" fontAlgn="base" hangingPunct="0">
        <a:spcBef>
          <a:spcPts val="438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571500" indent="-190500" algn="l" rtl="0" eaLnBrk="0" fontAlgn="base" hangingPunct="0">
        <a:spcBef>
          <a:spcPts val="438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7"/>
          <p:cNvGrpSpPr/>
          <p:nvPr/>
        </p:nvGrpSpPr>
        <p:grpSpPr>
          <a:xfrm rot="21073678" flipV="1">
            <a:off x="220660" y="569596"/>
            <a:ext cx="6987497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Rechteck 3"/>
          <p:cNvSpPr/>
          <p:nvPr/>
        </p:nvSpPr>
        <p:spPr>
          <a:xfrm>
            <a:off x="219075" y="1820863"/>
            <a:ext cx="8836025" cy="1570037"/>
          </a:xfrm>
          <a:prstGeom prst="rect">
            <a:avLst/>
          </a:prstGeom>
        </p:spPr>
        <p:txBody>
          <a:bodyPr lIns="0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Влияние насыщенности кислородом воздуха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классе на обучение </a:t>
            </a:r>
            <a:r>
              <a:rPr lang="ru-RU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учащихся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Экспериментальное исследование</a:t>
            </a:r>
            <a:endParaRPr lang="ru-RU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1400175" y="3582988"/>
            <a:ext cx="7485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Автор работы: Агафонов Андрей, 5 класс</a:t>
            </a:r>
            <a:endParaRPr lang="ru-RU" altLang="ru-RU" sz="110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Научный руководитель: Панферова </a:t>
            </a:r>
            <a:endParaRPr lang="ru-RU" altLang="ru-RU" sz="110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Наталья Викторовна, учитель математики</a:t>
            </a:r>
            <a:endParaRPr lang="ru-RU" altLang="ru-RU" sz="110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Члены команды: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>
                <a:latin typeface="Arial" charset="0"/>
                <a:cs typeface="Arial" charset="0"/>
              </a:rPr>
              <a:t>Рожкова Светлана Викторовна, классный руководитель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Финогенова Ольга Евгеньевна, учитель начальных классов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МБОУ СОШ №30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7938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Анкетирование учащихся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6613" y="604838"/>
            <a:ext cx="4308475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Параллельно с экспериментальным исследованием концентрации CO</a:t>
            </a:r>
            <a:r>
              <a:rPr lang="ru-RU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проводился опрос обучающихся после каждого урока. 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Всего в опросе участвовало: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 учащихся;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учитель. </a:t>
            </a: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80 % опрошенных отметили, что в конце урока начинали чувствовать утомляемость и нехватку свежего воздуха.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8" name="Диаграмма 6"/>
          <p:cNvGraphicFramePr>
            <a:graphicFrameLocks/>
          </p:cNvGraphicFramePr>
          <p:nvPr/>
        </p:nvGraphicFramePr>
        <p:xfrm>
          <a:off x="4521200" y="3616325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4" imgW="4669941" imgH="2847079" progId="Excel.Chart.8">
                  <p:embed/>
                </p:oleObj>
              </mc:Choice>
              <mc:Fallback>
                <p:oleObj r:id="rId4" imgW="4669941" imgH="2847079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616325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4" y="604838"/>
            <a:ext cx="4514849" cy="252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4" y="3384814"/>
            <a:ext cx="4514849" cy="256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7938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4.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Предложения по повышению качества воздуха в помещении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247650" y="588963"/>
            <a:ext cx="86010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/>
              <a:t>Регулярное проветривание помещений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/>
              <a:t>Установка в учебных классах инфракрасных сенсоров для анализа концентрации CO</a:t>
            </a:r>
            <a:r>
              <a:rPr lang="ru-RU" altLang="ru-RU" baseline="-25000"/>
              <a:t>2</a:t>
            </a:r>
            <a:endParaRPr lang="ru-RU" altLang="ru-RU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/>
              <a:t>Персональная подача свежего воздуха учащимся (в зоне рабочего места)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/>
              <a:t>Озеленение помещений классных комнат</a:t>
            </a:r>
          </a:p>
        </p:txBody>
      </p:sp>
      <p:pic>
        <p:nvPicPr>
          <p:cNvPr id="19460" name="Picture 2" descr="C:\Users\AgafonovaVV\Desktop\Андрей работа здоровье\88085d78-2ec3-4276-965b-80490d5d31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822575"/>
            <a:ext cx="7037388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0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Перспектива дальнейшего развития темы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47650" y="760413"/>
            <a:ext cx="8601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ru-RU" altLang="ru-RU" dirty="0" smtClean="0"/>
              <a:t>Дальнейшие перспективы исследования - разработка комплексного метода повышения качества воздуха в помещениях учебных классов: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ru-RU" dirty="0" smtClean="0"/>
              <a:t>установка инфракрасных сенсоров для анализа концентрации CO</a:t>
            </a:r>
            <a:r>
              <a:rPr lang="ru-RU" altLang="ru-RU" baseline="-25000" dirty="0" smtClean="0"/>
              <a:t>2</a:t>
            </a:r>
            <a:r>
              <a:rPr lang="ru-RU" altLang="ru-RU" dirty="0" smtClean="0"/>
              <a:t>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ru-RU" dirty="0" smtClean="0"/>
              <a:t>персональная подача свежего воздуха учащимся</a:t>
            </a:r>
          </a:p>
        </p:txBody>
      </p:sp>
      <p:pic>
        <p:nvPicPr>
          <p:cNvPr id="20484" name="Picture 4" descr="D:\СТАТЬИ\Статьи 2019\ВСТ_персональная ветиляция\Рисунки\Рис.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609850"/>
            <a:ext cx="4013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14300" y="2919413"/>
            <a:ext cx="4875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/>
              <a:t>1 – устройство для подачи воздуха (проект)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/>
              <a:t>2 - микроструи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0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Библиографический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список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247650" y="484188"/>
            <a:ext cx="8601075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1.	http://profil.adu.by/mod/book/view.php?id=1091 (дата обращения 16.02.2022)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2.	Мансуров Р.Ш., Гурин М.А., Рубель Е.В. Влияние концентрации углекислого газа на организм человека // Приволжский научный журнал. – 2015. – №1. – С. 60-64.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3.	Бухмиров В.В., Пророкова М.В. Оценка микроклимата в помещениях жилых, общественных и административных зданий // Вестник ИГЭУ. –2015. – Вып.4. – С. 1-6.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4.	Гурина И.В. «Кто ответит за духоту в помещении» [Электронный ресурс]. Режим доступа: http://swegon.by/publications/0000396/ (Дата обращения: 16.02.2022).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5.	Толоконникова Е.П. Оценка влияния микроклимата помещений на состояние работоспособности студентов / Е.П. Толоконникова, В.И. Попов // Системный анализ и управление в биомедицинских системах . – 2009. -  т. 8. -№ 4. - С.951-954.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3825" y="0"/>
            <a:ext cx="883126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Проблематика исследования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6550" y="1543050"/>
            <a:ext cx="8618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60363" y="484188"/>
            <a:ext cx="8356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11275" indent="-3429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3563" indent="-3429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5850" indent="-3429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30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02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4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46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</a:rPr>
              <a:t>Основной проблемой 21 века является ухудшение качества воздуха в помещениях жилых и общественных зданий. Главная причина состоит в повсеместной установке герметичных пластиковых окон, в которых отсутствуют щели, что приводит к снижению насыщенности кислородом воздуха, применение токсичных отделочных материалов и мебели. Источники вредных выделений в помещениях зданий подразделяются на биологические и химические.</a:t>
            </a:r>
          </a:p>
        </p:txBody>
      </p:sp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9"/>
          <a:stretch>
            <a:fillRect/>
          </a:stretch>
        </p:blipFill>
        <p:spPr bwMode="auto">
          <a:xfrm>
            <a:off x="1104900" y="3268663"/>
            <a:ext cx="68691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36550" y="1543050"/>
            <a:ext cx="8618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79413" y="608013"/>
            <a:ext cx="8356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11275" indent="-3429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3563" indent="-3429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5850" indent="-3429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30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02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4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46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Calibri" pitchFamily="34" charset="0"/>
              </a:rPr>
              <a:t>«Экосистема - биологическая система, состоящая из живых организмов и среды их обитания, связанных совокупностью связей, осуществляющих обмен веществом и энергией между ними» [1]. Учебный класс – это не только помещение, в котором учащиеся находятся в течение учебного времени, но и своего рода экосистема. Качество среды в помещении оказывает большое влияние на состояние здоровья учащихся.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4813"/>
            <a:ext cx="51054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825" y="0"/>
            <a:ext cx="883126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Учебный класс как экосистема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36550" y="1543050"/>
            <a:ext cx="8618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36550" y="625475"/>
            <a:ext cx="835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11275" indent="-3429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3563" indent="-3429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5850" indent="-3429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30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02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4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46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 исследование качества воздуха в помещении учебного класса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работы: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	Литературный обзор по теме исследования.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	Экспериментальное исследование концентрации CO</a:t>
            </a:r>
            <a:r>
              <a:rPr lang="ru-RU" alt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помещении классной комнаты в течение учебного времени.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	Анкетирование учащихся.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	Предложения по повышения качества воздуха.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825" y="0"/>
            <a:ext cx="883126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Цель и задачи исследования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36550" y="1543050"/>
            <a:ext cx="8618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8738" y="495300"/>
            <a:ext cx="8896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11275" indent="-3429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3563" indent="-3429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5850" indent="-3429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30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02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4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46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Оценка влияния качества воздуха на самочувствие и работоспособность человека рассмотрена в ряде исследований [2-5].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В работе [2] приведены данные по физиологическим проявлениям в организме человека в зависимости от повышения концентрации углекислоты в помещении. Отмечено, что оптимальная концентрация </a:t>
            </a:r>
            <a:r>
              <a:rPr lang="en-US" altLang="ru-RU">
                <a:latin typeface="Arial" charset="0"/>
                <a:cs typeface="Arial" charset="0"/>
              </a:rPr>
              <a:t>CO</a:t>
            </a:r>
            <a:r>
              <a:rPr lang="ru-RU" altLang="ru-RU" baseline="-25000">
                <a:latin typeface="Arial" charset="0"/>
                <a:cs typeface="Arial" charset="0"/>
              </a:rPr>
              <a:t>2</a:t>
            </a:r>
            <a:r>
              <a:rPr lang="ru-RU" altLang="ru-RU">
                <a:latin typeface="Arial" charset="0"/>
                <a:cs typeface="Arial" charset="0"/>
              </a:rPr>
              <a:t> для детских комнат, спален, школ составляет от 400 до 600 </a:t>
            </a:r>
            <a:r>
              <a:rPr lang="en-US" altLang="ru-RU">
                <a:latin typeface="Arial" charset="0"/>
                <a:cs typeface="Arial" charset="0"/>
              </a:rPr>
              <a:t>ppm</a:t>
            </a:r>
            <a:r>
              <a:rPr lang="ru-RU" altLang="ru-RU">
                <a:latin typeface="Arial" charset="0"/>
                <a:cs typeface="Arial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Авторами статьи [3] предложена модель  по оценке уровня комфортности внутренней среды помещений, в том числе оценивается уровень концентрации </a:t>
            </a:r>
            <a:r>
              <a:rPr lang="en-US" altLang="ru-RU">
                <a:latin typeface="Arial" charset="0"/>
                <a:cs typeface="Arial" charset="0"/>
              </a:rPr>
              <a:t>CO</a:t>
            </a:r>
            <a:r>
              <a:rPr lang="ru-RU" altLang="ru-RU" baseline="-25000">
                <a:latin typeface="Arial" charset="0"/>
                <a:cs typeface="Arial" charset="0"/>
              </a:rPr>
              <a:t>2</a:t>
            </a:r>
            <a:r>
              <a:rPr lang="ru-RU" altLang="ru-RU">
                <a:latin typeface="Arial" charset="0"/>
                <a:cs typeface="Arial" charset="0"/>
              </a:rPr>
              <a:t>. В статье [4] отмечено,  что проблема пониженного содержания кислорода в воздухе характерна для учебных классов и спален детских садов. По результатам проведенного исследования аудиторий [5], сделан вывод о необходимости проведения профилактических мероприятий по повышению качества воздуха.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В работах отмечено, что длительное воздействие CO</a:t>
            </a:r>
            <a:r>
              <a:rPr lang="ru-RU" altLang="ru-RU" baseline="-25000">
                <a:latin typeface="Arial" charset="0"/>
                <a:cs typeface="Arial" charset="0"/>
              </a:rPr>
              <a:t>2</a:t>
            </a:r>
            <a:r>
              <a:rPr lang="ru-RU" altLang="ru-RU">
                <a:latin typeface="Arial" charset="0"/>
                <a:cs typeface="Arial" charset="0"/>
              </a:rPr>
              <a:t> на человека может привести к хроническим заболеваниям, таким как: синдром хронической усталости, аллергия, астма и т.д.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1100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463" y="17463"/>
            <a:ext cx="86201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Литературный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обзор по теме исследования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36550" y="1543050"/>
            <a:ext cx="8618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3350" y="406400"/>
            <a:ext cx="88963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ts val="438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11275" indent="-342900" eaLnBrk="0" hangingPunct="0">
              <a:spcBef>
                <a:spcPts val="438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3563" indent="-342900" eaLnBrk="0" hangingPunct="0">
              <a:spcBef>
                <a:spcPct val="20000"/>
              </a:spcBef>
              <a:buFont typeface="Symbol" pitchFamily="18" charset="2"/>
              <a:buChar char="-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5850" indent="-3429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130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02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74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465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Одним из индикаторов качества воздушной среды в помещении является концентрация СО</a:t>
            </a:r>
            <a:r>
              <a:rPr lang="ru-RU" altLang="ru-RU" baseline="-25000">
                <a:latin typeface="Arial" charset="0"/>
                <a:cs typeface="Arial" charset="0"/>
              </a:rPr>
              <a:t>2</a:t>
            </a:r>
            <a:r>
              <a:rPr lang="ru-RU" altLang="ru-RU">
                <a:latin typeface="Arial" charset="0"/>
                <a:cs typeface="Arial" charset="0"/>
              </a:rPr>
              <a:t>, которую принято измерять в миллионных долях [ppm] (1·10</a:t>
            </a:r>
            <a:r>
              <a:rPr lang="ru-RU" altLang="ru-RU" baseline="30000">
                <a:latin typeface="Arial" charset="0"/>
                <a:cs typeface="Arial" charset="0"/>
              </a:rPr>
              <a:t>-6</a:t>
            </a:r>
            <a:r>
              <a:rPr lang="ru-RU" altLang="ru-RU">
                <a:latin typeface="Arial" charset="0"/>
                <a:cs typeface="Arial" charset="0"/>
              </a:rPr>
              <a:t> от базового значения, </a:t>
            </a:r>
            <a:r>
              <a:rPr lang="en-US" altLang="ru-RU">
                <a:latin typeface="Arial" charset="0"/>
                <a:cs typeface="Arial" charset="0"/>
              </a:rPr>
              <a:t>ppm</a:t>
            </a:r>
            <a:r>
              <a:rPr lang="ru-RU" altLang="ru-RU">
                <a:latin typeface="Arial" charset="0"/>
                <a:cs typeface="Arial" charset="0"/>
              </a:rPr>
              <a:t> – от английского parts per million (частей на миллион)). </a:t>
            </a:r>
            <a:endParaRPr lang="ru-RU" altLang="ru-RU" sz="11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  <a:cs typeface="Arial" charset="0"/>
              </a:rPr>
              <a:t>В настоящее время нормами установлено 4 класса качества воздуха IDA (indoor air - воздух в помещении) от IDA1 – высокое качество, до IDA4 – низкое качество</a:t>
            </a:r>
            <a:endParaRPr lang="ru-RU" altLang="ru-RU" sz="1100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463" y="17463"/>
            <a:ext cx="86201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Литературный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обзор по теме исследования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34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213"/>
            <a:ext cx="447675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gray">
          <a:xfrm>
            <a:off x="5076825" y="3000375"/>
            <a:ext cx="714375" cy="371475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 anchor="ctr"/>
          <a:lstStyle/>
          <a:p>
            <a:pPr marL="190800" indent="-1908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6086475" y="300196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IDA 1 - </a:t>
            </a:r>
            <a:r>
              <a:rPr lang="ru-RU" altLang="ru-RU"/>
              <a:t>высокое</a:t>
            </a:r>
          </a:p>
        </p:txBody>
      </p:sp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3733800" y="2459038"/>
            <a:ext cx="5295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качества воздуха в помещениях:</a:t>
            </a:r>
            <a:endParaRPr lang="ru-RU" altLang="ru-RU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5076825" y="3571875"/>
            <a:ext cx="714375" cy="371475"/>
          </a:xfrm>
          <a:prstGeom prst="rect">
            <a:avLst/>
          </a:prstGeom>
          <a:solidFill>
            <a:srgbClr val="FFFF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 anchor="ctr"/>
          <a:lstStyle/>
          <a:p>
            <a:pPr marL="190800" indent="-1908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6086475" y="3573463"/>
            <a:ext cx="230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IDA </a:t>
            </a:r>
            <a:r>
              <a:rPr lang="ru-RU" altLang="ru-RU"/>
              <a:t>2</a:t>
            </a:r>
            <a:r>
              <a:rPr lang="en-US" altLang="ru-RU"/>
              <a:t> - </a:t>
            </a:r>
            <a:r>
              <a:rPr lang="ru-RU" altLang="ru-RU"/>
              <a:t>приемлемое</a:t>
            </a: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5076825" y="4191000"/>
            <a:ext cx="714375" cy="371475"/>
          </a:xfrm>
          <a:prstGeom prst="rect">
            <a:avLst/>
          </a:prstGeom>
          <a:solidFill>
            <a:srgbClr val="FFC0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 anchor="ctr"/>
          <a:lstStyle/>
          <a:p>
            <a:pPr marL="190800" indent="-1908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6086475" y="4192588"/>
            <a:ext cx="183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IDA </a:t>
            </a:r>
            <a:r>
              <a:rPr lang="ru-RU" altLang="ru-RU"/>
              <a:t>3</a:t>
            </a:r>
            <a:r>
              <a:rPr lang="en-US" altLang="ru-RU"/>
              <a:t> - </a:t>
            </a:r>
            <a:r>
              <a:rPr lang="ru-RU" altLang="ru-RU"/>
              <a:t>среднее</a:t>
            </a:r>
          </a:p>
        </p:txBody>
      </p:sp>
      <p:sp>
        <p:nvSpPr>
          <p:cNvPr id="14" name="Прямоугольник 13"/>
          <p:cNvSpPr/>
          <p:nvPr/>
        </p:nvSpPr>
        <p:spPr bwMode="gray">
          <a:xfrm>
            <a:off x="5076825" y="4848225"/>
            <a:ext cx="714375" cy="371475"/>
          </a:xfrm>
          <a:prstGeom prst="rect">
            <a:avLst/>
          </a:prstGeom>
          <a:solidFill>
            <a:srgbClr val="FF00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 anchor="ctr"/>
          <a:lstStyle/>
          <a:p>
            <a:pPr marL="190800" indent="-1908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6086475" y="4851400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IDA </a:t>
            </a:r>
            <a:r>
              <a:rPr lang="ru-RU" altLang="ru-RU"/>
              <a:t>4</a:t>
            </a:r>
            <a:r>
              <a:rPr lang="en-US" altLang="ru-RU"/>
              <a:t> - </a:t>
            </a:r>
            <a:r>
              <a:rPr lang="ru-RU" altLang="ru-RU"/>
              <a:t>низкое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938" y="7938"/>
            <a:ext cx="86201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Экспериментальное исследование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363" name="Picture 2" descr="C:\Users\AgafonovaVV\Desktop\Андрей работа здоровье\46f49b74-a1b8-4a59-951b-928ce105aa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49288"/>
            <a:ext cx="42354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C:\Users\AgafonovaVV\Desktop\detektor_uglekislogo_gaza_so_zvukovym_signalom_dadzhet_mt8057s_160025994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b="23683"/>
          <a:stretch>
            <a:fillRect/>
          </a:stretch>
        </p:blipFill>
        <p:spPr bwMode="auto">
          <a:xfrm>
            <a:off x="4699000" y="649288"/>
            <a:ext cx="42322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4699000" y="24511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Детектор углекислого газа </a:t>
            </a:r>
          </a:p>
          <a:p>
            <a:pPr algn="ctr" eaLnBrk="1" hangingPunct="1"/>
            <a:r>
              <a:rPr lang="ru-RU" altLang="ru-RU" sz="1600"/>
              <a:t>Даджет KIT MT8057S</a:t>
            </a:r>
          </a:p>
        </p:txBody>
      </p:sp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95250" y="3201988"/>
            <a:ext cx="904875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/>
              <a:t>Измерения концентрации СО</a:t>
            </a:r>
            <a:r>
              <a:rPr lang="ru-RU" altLang="ru-RU" baseline="-25000"/>
              <a:t>2</a:t>
            </a:r>
            <a:r>
              <a:rPr lang="ru-RU" altLang="ru-RU"/>
              <a:t> проводились в помещении классной комнаты (с помощью детектора углекислого газа) .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/>
              <a:t>Площадь класса -  44,9 м</a:t>
            </a:r>
            <a:r>
              <a:rPr lang="ru-RU" altLang="ru-RU" baseline="30000"/>
              <a:t>2</a:t>
            </a:r>
            <a:r>
              <a:rPr lang="ru-RU" altLang="ru-RU"/>
              <a:t>,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/>
              <a:t>Время проведения эксперимента – 4 часа.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/>
              <a:t>В классе проводятся уроки в соответствии со школьным расписанием с 8:00 до 16:00 с перерывом на перемены, продолжительностью 10 мин. 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/>
              <a:t>В течение рассмотренного промежутка времени в помещении классной комнаты находилось 24 учащихся и 1 учитель, всего 25 человек. На переменах и во время обеденного перерыва проводилось проветривание помещения путем открывания окон.</a:t>
            </a:r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4699000" y="2349500"/>
            <a:ext cx="4232275" cy="676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 anchor="ctr"/>
          <a:lstStyle/>
          <a:p>
            <a:pPr marL="190800" indent="-1908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ru-RU" sz="1600" noProof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0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Экспериментальное исследование</a:t>
            </a: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2663"/>
            <a:ext cx="8067675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1447800" y="5734050"/>
            <a:ext cx="6588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Изменение концентрации углекислого газа в помещении учебного класса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36550" y="612775"/>
            <a:ext cx="569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Результаты экспериментального исследования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6550" y="0"/>
            <a:ext cx="86185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Экспериментальное исследование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36550" y="612775"/>
            <a:ext cx="569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Результаты экспериментального исследования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0525" y="1036638"/>
          <a:ext cx="81121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26"/>
                <a:gridCol w="1600199"/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ПРОМЕЖУТКИ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ИССЛЕДОВАНИЯ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</a:t>
                      </a:r>
                      <a:r>
                        <a:rPr lang="ru-RU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ppm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утреннее время до начала проведения уроков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1-го урока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Перемена (проветривание)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2-го урока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Перемена (проветривание)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3-го урока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Перемена (проветривание)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4-го урока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Перемена (проветривание)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5-го урока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Перемена (проветривание)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6-го урока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56" name="Прямоугольник 7"/>
          <p:cNvSpPr>
            <a:spLocks noChangeArrowheads="1"/>
          </p:cNvSpPr>
          <p:nvPr/>
        </p:nvSpPr>
        <p:spPr bwMode="auto">
          <a:xfrm>
            <a:off x="168275" y="6008688"/>
            <a:ext cx="8955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Максимальная концентрация углекислого газа зафиксирована после 5-го урока и составила 1188 ppm, что соответствует </a:t>
            </a:r>
            <a:r>
              <a:rPr lang="ru-RU" altLang="ru-RU">
                <a:solidFill>
                  <a:srgbClr val="FF0000"/>
                </a:solidFill>
              </a:rPr>
              <a:t>IDA4 – низкое качество воздуха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NCLMASTER" val="1"/>
  <p:tag name="SLIDESPERROW" val="3"/>
  <p:tag name="THUMBWIDTH" val="16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12700">
          <a:solidFill>
            <a:srgbClr val="C0C0C0"/>
          </a:solidFill>
          <a:miter lim="800000"/>
          <a:headEnd/>
          <a:tailEnd/>
        </a:ln>
        <a:effectLst>
          <a:outerShdw blurRad="127000" dist="63500" dir="2700000" algn="tl" rotWithShape="0">
            <a:prstClr val="black">
              <a:alpha val="40000"/>
            </a:prstClr>
          </a:outerShdw>
        </a:effectLst>
      </a:spPr>
      <a:bodyPr lIns="108000" tIns="108000" rIns="144000" bIns="72000"/>
      <a:lstStyle>
        <a:defPPr marL="190800" indent="-190800">
          <a:lnSpc>
            <a:spcPct val="95000"/>
          </a:lnSpc>
          <a:spcAft>
            <a:spcPts val="800"/>
          </a:spcAft>
          <a:buClr>
            <a:srgbClr val="969696"/>
          </a:buClr>
          <a:buFont typeface="Wingdings" pitchFamily="2" charset="2"/>
          <a:buChar char="§"/>
          <a:defRPr sz="1600" noProof="1">
            <a:solidFill>
              <a:srgbClr val="000000"/>
            </a:solidFill>
            <a:cs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8_Larissa-Design">
  <a:themeElements>
    <a:clrScheme name="Custom 5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1BB51F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12700">
          <a:solidFill>
            <a:srgbClr val="C0C0C0"/>
          </a:solidFill>
          <a:miter lim="800000"/>
          <a:headEnd/>
          <a:tailEnd/>
        </a:ln>
        <a:effectLst>
          <a:outerShdw blurRad="127000" dist="63500" dir="2700000" algn="tl" rotWithShape="0">
            <a:prstClr val="black">
              <a:alpha val="40000"/>
            </a:prstClr>
          </a:outerShdw>
        </a:effectLst>
      </a:spPr>
      <a:bodyPr lIns="108000" tIns="108000" rIns="144000" bIns="72000"/>
      <a:lstStyle>
        <a:defPPr marL="190800" indent="-190800">
          <a:lnSpc>
            <a:spcPct val="95000"/>
          </a:lnSpc>
          <a:spcAft>
            <a:spcPts val="800"/>
          </a:spcAft>
          <a:buClr>
            <a:srgbClr val="969696"/>
          </a:buClr>
          <a:buFont typeface="Wingdings" pitchFamily="2" charset="2"/>
          <a:buChar char="§"/>
          <a:defRPr sz="1600" noProof="1">
            <a:solidFill>
              <a:srgbClr val="000000"/>
            </a:solidFill>
            <a:cs typeface="Arial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5_Larissa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12700">
          <a:solidFill>
            <a:srgbClr val="C0C0C0"/>
          </a:solidFill>
          <a:miter lim="800000"/>
          <a:headEnd/>
          <a:tailEnd/>
        </a:ln>
        <a:effectLst>
          <a:outerShdw blurRad="127000" dist="63500" dir="2700000" algn="tl" rotWithShape="0">
            <a:prstClr val="black">
              <a:alpha val="40000"/>
            </a:prstClr>
          </a:outerShdw>
        </a:effectLst>
      </a:spPr>
      <a:bodyPr lIns="108000" tIns="108000" rIns="144000" bIns="72000"/>
      <a:lstStyle>
        <a:defPPr marL="190800" indent="-190800">
          <a:lnSpc>
            <a:spcPct val="95000"/>
          </a:lnSpc>
          <a:spcAft>
            <a:spcPts val="800"/>
          </a:spcAft>
          <a:buClr>
            <a:srgbClr val="969696"/>
          </a:buClr>
          <a:buFont typeface="Wingdings" pitchFamily="2" charset="2"/>
          <a:buChar char="§"/>
          <a:defRPr sz="1600" noProof="1">
            <a:solidFill>
              <a:srgbClr val="000000"/>
            </a:solidFill>
            <a:cs typeface="Arial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791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Larissa-Design</vt:lpstr>
      <vt:lpstr>8_Larissa-Design</vt:lpstr>
      <vt:lpstr>5_Larissa-Design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Inscale GmbH</Company>
  <LinksUpToDate>false</LinksUpToDate>
  <SharedDoc>false</SharedDoc>
  <HyperlinkBase>www.presentationload.de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FP100_Science-Education-Templates_EN</dc:title>
  <dc:creator>PresentationLoad</dc:creator>
  <dc:description>Professionelle PowerPoint Vorlagen zum Download</dc:description>
  <cp:lastModifiedBy>Агафонова Вера Валерьевна</cp:lastModifiedBy>
  <cp:revision>1434</cp:revision>
  <cp:lastPrinted>2012-08-02T08:42:10Z</cp:lastPrinted>
  <dcterms:created xsi:type="dcterms:W3CDTF">2010-05-21T10:35:54Z</dcterms:created>
  <dcterms:modified xsi:type="dcterms:W3CDTF">2022-03-03T14:34:12Z</dcterms:modified>
</cp:coreProperties>
</file>