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75" r:id="rId6"/>
    <p:sldId id="265" r:id="rId7"/>
    <p:sldId id="260" r:id="rId8"/>
    <p:sldId id="261" r:id="rId9"/>
    <p:sldId id="266" r:id="rId10"/>
    <p:sldId id="269" r:id="rId11"/>
    <p:sldId id="272" r:id="rId12"/>
    <p:sldId id="270" r:id="rId13"/>
    <p:sldId id="273" r:id="rId14"/>
    <p:sldId id="276" r:id="rId15"/>
    <p:sldId id="271" r:id="rId16"/>
    <p:sldId id="262" r:id="rId17"/>
    <p:sldId id="267" r:id="rId18"/>
    <p:sldId id="263" r:id="rId19"/>
    <p:sldId id="264" r:id="rId20"/>
    <p:sldId id="274" r:id="rId21"/>
    <p:sldId id="26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B7291D9-6B23-4536-A8EF-FE23552CBDD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2D583C-FC02-456F-B7F3-E1E3071A394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223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1D9-6B23-4536-A8EF-FE23552CBDD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583C-FC02-456F-B7F3-E1E3071A3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2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1D9-6B23-4536-A8EF-FE23552CBDD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583C-FC02-456F-B7F3-E1E3071A3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1D9-6B23-4536-A8EF-FE23552CBDD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583C-FC02-456F-B7F3-E1E3071A3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2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B7291D9-6B23-4536-A8EF-FE23552CBDD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A2D583C-FC02-456F-B7F3-E1E3071A394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441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1D9-6B23-4536-A8EF-FE23552CBDD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583C-FC02-456F-B7F3-E1E3071A3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489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1D9-6B23-4536-A8EF-FE23552CBDD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583C-FC02-456F-B7F3-E1E3071A3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81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1D9-6B23-4536-A8EF-FE23552CBDD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583C-FC02-456F-B7F3-E1E3071A3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8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1D9-6B23-4536-A8EF-FE23552CBDD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583C-FC02-456F-B7F3-E1E3071A3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0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B7291D9-6B23-4536-A8EF-FE23552CBDD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A2D583C-FC02-456F-B7F3-E1E3071A39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9613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B7291D9-6B23-4536-A8EF-FE23552CBDD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A2D583C-FC02-456F-B7F3-E1E3071A3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3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B7291D9-6B23-4536-A8EF-FE23552CBDD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A2D583C-FC02-456F-B7F3-E1E3071A39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824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96DA6-ED43-475B-9FE6-BABE001CE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934" y="1348470"/>
            <a:ext cx="10968507" cy="2711472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 </a:t>
            </a:r>
            <a:r>
              <a:rPr lang="ru-RU" sz="4900" dirty="0"/>
              <a:t>измерение влажности </a:t>
            </a:r>
            <a:r>
              <a:rPr lang="ru-RU" sz="4900" dirty="0" smtClean="0"/>
              <a:t>в</a:t>
            </a:r>
            <a:r>
              <a:rPr lang="ru-RU" sz="4900" dirty="0" smtClean="0"/>
              <a:t>оздуха в</a:t>
            </a:r>
            <a:r>
              <a:rPr lang="ru-RU" sz="4900" dirty="0" smtClean="0"/>
              <a:t> помещении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76B5B9-590C-4620-AD76-7A1DBFAB7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2789" y="4637300"/>
            <a:ext cx="9144000" cy="1655762"/>
          </a:xfrm>
        </p:spPr>
        <p:txBody>
          <a:bodyPr/>
          <a:lstStyle/>
          <a:p>
            <a:r>
              <a:rPr lang="ru-RU" dirty="0" err="1"/>
              <a:t>Обумов</a:t>
            </a:r>
            <a:r>
              <a:rPr lang="ru-RU" dirty="0"/>
              <a:t> Леонид </a:t>
            </a:r>
            <a:r>
              <a:rPr lang="ru-RU" dirty="0" smtClean="0"/>
              <a:t>10класс МБОУ ЦО 3</a:t>
            </a:r>
          </a:p>
          <a:p>
            <a:r>
              <a:rPr lang="ru-RU" dirty="0" err="1" smtClean="0"/>
              <a:t>Г.Ногинск</a:t>
            </a:r>
            <a:endParaRPr lang="ru-RU" dirty="0" smtClean="0"/>
          </a:p>
          <a:p>
            <a:r>
              <a:rPr lang="ru-RU" dirty="0" smtClean="0"/>
              <a:t>Руководитель работы: Ткаченко Татьяна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6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8B580-0213-4297-A929-4E12DA6F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психрометров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FAF99-1617-42D6-B410-4221C7C02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Психрометры бывают :</a:t>
            </a:r>
          </a:p>
          <a:p>
            <a:r>
              <a:rPr lang="ru-RU" sz="2800" dirty="0"/>
              <a:t>1) </a:t>
            </a:r>
            <a:r>
              <a:rPr lang="ru-RU" sz="2800" b="1" dirty="0"/>
              <a:t>станционные</a:t>
            </a:r>
          </a:p>
          <a:p>
            <a:r>
              <a:rPr lang="ru-RU" sz="2800" dirty="0"/>
              <a:t>2)</a:t>
            </a:r>
            <a:r>
              <a:rPr lang="ru-RU" sz="2800" b="1" dirty="0"/>
              <a:t> аспирационные</a:t>
            </a:r>
          </a:p>
          <a:p>
            <a:r>
              <a:rPr lang="ru-RU" sz="2800" dirty="0"/>
              <a:t>3)</a:t>
            </a:r>
            <a:r>
              <a:rPr lang="ru-RU" sz="2800" b="1" dirty="0"/>
              <a:t> дистанционные</a:t>
            </a:r>
          </a:p>
          <a:p>
            <a:r>
              <a:rPr lang="ru-RU" sz="2800" dirty="0"/>
              <a:t>4)</a:t>
            </a:r>
            <a:r>
              <a:rPr lang="ru-RU" sz="2800" b="1" dirty="0"/>
              <a:t>электронные </a:t>
            </a:r>
          </a:p>
          <a:p>
            <a:r>
              <a:rPr lang="ru-RU" sz="2800" dirty="0"/>
              <a:t>5)</a:t>
            </a:r>
            <a:r>
              <a:rPr lang="ru-RU" sz="2800" b="1" dirty="0"/>
              <a:t>гигрометр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181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CE4E4-CD92-4905-ADEA-BFF27729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/>
              <a:t>станционные</a:t>
            </a:r>
            <a:br>
              <a:rPr lang="ru-RU" sz="5400" b="1" dirty="0"/>
            </a:br>
            <a:r>
              <a:rPr lang="ru-RU" sz="5400" b="1" dirty="0"/>
              <a:t>психрометры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A90774-EB16-486A-9857-81EC27FC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525" y="1874518"/>
            <a:ext cx="5496851" cy="4905762"/>
          </a:xfrm>
        </p:spPr>
        <p:txBody>
          <a:bodyPr>
            <a:normAutofit/>
          </a:bodyPr>
          <a:lstStyle/>
          <a:p>
            <a:r>
              <a:rPr lang="ru-RU" sz="2800" dirty="0"/>
              <a:t>Прибор состоит из двух психрометрических термометров с резервуарами одинаковой формы и одинаковых размеров, помещенных рядом на особом штативе в жалюзийной психрометрической будке.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4A0AED-D25C-49A4-9C82-A4BADC64A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991" y="1952238"/>
            <a:ext cx="4905762" cy="49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1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5639F-D4E8-412D-9F42-08CC37FA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/>
              <a:t>Аспирационные</a:t>
            </a:r>
            <a:br>
              <a:rPr lang="ru-RU" sz="5400" b="1" dirty="0"/>
            </a:br>
            <a:r>
              <a:rPr lang="ru-RU" sz="5400" b="1" dirty="0"/>
              <a:t>психрометры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F6345-2722-4AA6-A667-90148FF96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764" y="1738648"/>
            <a:ext cx="6671256" cy="5119352"/>
          </a:xfrm>
        </p:spPr>
        <p:txBody>
          <a:bodyPr>
            <a:noAutofit/>
          </a:bodyPr>
          <a:lstStyle/>
          <a:p>
            <a:r>
              <a:rPr lang="ru-RU" sz="2400" dirty="0"/>
              <a:t>Термометры в данном психрометре помещены в специальный корпус, который служит для них защитой от повреждений и теплового воздействия окружающих предметов. Обдув термометров производится при помощи специального вентилятора, называемого аспиратором, с постоянной скоростью около 2 м/сек. Аспирационный психрометр - наиболее точный и надежный прибор для измерения температуры и влажности воздуха при положительных температурах окружающей среды.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6731F-D945-4A9E-B5BB-0368F7A4E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428" y="2073499"/>
            <a:ext cx="4233596" cy="41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BDF95-9E5D-41D9-9D13-D9F8DC9E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/>
              <a:t>Дистанционные</a:t>
            </a:r>
            <a:br>
              <a:rPr lang="ru-RU" sz="5400" b="1" dirty="0"/>
            </a:br>
            <a:r>
              <a:rPr lang="ru-RU" sz="5400" b="1" dirty="0"/>
              <a:t>психрометры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1E66F7-CE6C-4052-98C6-F44B214CB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85" y="1874517"/>
            <a:ext cx="7248378" cy="4874013"/>
          </a:xfrm>
        </p:spPr>
        <p:txBody>
          <a:bodyPr>
            <a:normAutofit/>
          </a:bodyPr>
          <a:lstStyle/>
          <a:p>
            <a:r>
              <a:rPr lang="ru-RU" sz="2800" i="1" dirty="0"/>
              <a:t>Дистанционный психрометр</a:t>
            </a:r>
            <a:r>
              <a:rPr lang="ru-RU" sz="2800" dirty="0"/>
              <a:t> – это уже промышленный психрометр, в котором для измерения влажности воздуха используются различные термометры сопротивления, а также термопары и термисторы. Основные типы таких приборов: манометрические и электрические психрометры. Тут все зависит от типа используемого термометра.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D6FB96-9779-4325-BE24-47018F701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963" y="1874517"/>
            <a:ext cx="3953190" cy="390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9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A2AE3-D54E-43AC-8F17-07C8B3C1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Гигрометр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225757-2144-4E57-AF66-D2CC70CCB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788" y="1352282"/>
            <a:ext cx="5033212" cy="5505718"/>
          </a:xfrm>
        </p:spPr>
        <p:txBody>
          <a:bodyPr>
            <a:normAutofit/>
          </a:bodyPr>
          <a:lstStyle/>
          <a:p>
            <a:r>
              <a:rPr lang="ru-RU" sz="2400" b="1" dirty="0"/>
              <a:t>Гигрометр-это</a:t>
            </a:r>
            <a:r>
              <a:rPr lang="ru-RU" sz="2400" dirty="0"/>
              <a:t> </a:t>
            </a:r>
            <a:r>
              <a:rPr lang="ru-RU" sz="2400" b="1" dirty="0"/>
              <a:t>прибор,</a:t>
            </a:r>
            <a:r>
              <a:rPr lang="ru-RU" sz="2400" dirty="0"/>
              <a:t> </a:t>
            </a:r>
            <a:r>
              <a:rPr lang="ru-RU" sz="2400" b="1" dirty="0"/>
              <a:t>используемый</a:t>
            </a:r>
            <a:r>
              <a:rPr lang="ru-RU" sz="2400" dirty="0"/>
              <a:t> </a:t>
            </a:r>
            <a:r>
              <a:rPr lang="ru-RU" sz="2400" b="1" dirty="0"/>
              <a:t>для</a:t>
            </a:r>
            <a:r>
              <a:rPr lang="ru-RU" sz="2400" dirty="0"/>
              <a:t> </a:t>
            </a:r>
            <a:r>
              <a:rPr lang="ru-RU" sz="2400" b="1" dirty="0"/>
              <a:t>измерения</a:t>
            </a:r>
            <a:r>
              <a:rPr lang="ru-RU" sz="2400" dirty="0"/>
              <a:t> </a:t>
            </a:r>
            <a:r>
              <a:rPr lang="ru-RU" sz="2400" b="1" dirty="0"/>
              <a:t>количества</a:t>
            </a:r>
            <a:r>
              <a:rPr lang="ru-RU" sz="2400" dirty="0"/>
              <a:t> </a:t>
            </a:r>
            <a:r>
              <a:rPr lang="ru-RU" sz="2400" b="1" dirty="0"/>
              <a:t>водяного</a:t>
            </a:r>
            <a:r>
              <a:rPr lang="ru-RU" sz="2400" dirty="0"/>
              <a:t> </a:t>
            </a:r>
            <a:r>
              <a:rPr lang="ru-RU" sz="2400" b="1" dirty="0"/>
              <a:t>пара</a:t>
            </a:r>
            <a:r>
              <a:rPr lang="ru-RU" sz="2400" dirty="0"/>
              <a:t> </a:t>
            </a:r>
            <a:r>
              <a:rPr lang="ru-RU" sz="2400" b="1" dirty="0"/>
              <a:t>в</a:t>
            </a:r>
            <a:r>
              <a:rPr lang="ru-RU" sz="2400" dirty="0"/>
              <a:t> </a:t>
            </a:r>
            <a:r>
              <a:rPr lang="ru-RU" sz="2400" b="1" dirty="0"/>
              <a:t>воздухе,</a:t>
            </a:r>
            <a:r>
              <a:rPr lang="ru-RU" sz="2400" dirty="0"/>
              <a:t> </a:t>
            </a:r>
            <a:r>
              <a:rPr lang="ru-RU" sz="2400" b="1" dirty="0"/>
              <a:t>почве</a:t>
            </a:r>
            <a:r>
              <a:rPr lang="ru-RU" sz="2400" dirty="0"/>
              <a:t> </a:t>
            </a:r>
            <a:r>
              <a:rPr lang="ru-RU" sz="2400" b="1" dirty="0"/>
              <a:t>или</a:t>
            </a:r>
            <a:r>
              <a:rPr lang="ru-RU" sz="2400" dirty="0"/>
              <a:t> </a:t>
            </a:r>
            <a:r>
              <a:rPr lang="ru-RU" sz="2400" b="1" dirty="0"/>
              <a:t>в</a:t>
            </a:r>
            <a:r>
              <a:rPr lang="ru-RU" sz="2400" dirty="0"/>
              <a:t> </a:t>
            </a:r>
            <a:r>
              <a:rPr lang="ru-RU" sz="2400" b="1" dirty="0"/>
              <a:t>замкнутых</a:t>
            </a:r>
            <a:r>
              <a:rPr lang="ru-RU" sz="2400" dirty="0"/>
              <a:t> </a:t>
            </a:r>
            <a:r>
              <a:rPr lang="ru-RU" sz="2400" b="1" dirty="0"/>
              <a:t>пространствах.</a:t>
            </a:r>
            <a:endParaRPr lang="ru-RU" sz="2400" dirty="0"/>
          </a:p>
          <a:p>
            <a:r>
              <a:rPr lang="ru-RU" sz="2400" dirty="0"/>
              <a:t>Приборы для измерения влажности обычно основаны на измерениях некоторых других величин, таких как температура, давление, масса, механические или электрические изменения в веществе по мере поглощения влаги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9E574C-CD3F-4744-8247-B830C6E3C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263" y="1639598"/>
            <a:ext cx="5218402" cy="52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0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373C3C-E9F0-44B1-84B6-F3021BF1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368" y="378214"/>
            <a:ext cx="11185161" cy="6514252"/>
          </a:xfrm>
        </p:spPr>
        <p:txBody>
          <a:bodyPr>
            <a:noAutofit/>
          </a:bodyPr>
          <a:lstStyle/>
          <a:p>
            <a:r>
              <a:rPr lang="ru-RU" sz="2800" dirty="0"/>
              <a:t>Более широкое распространение получили психрометры, в которых используются термометры сопротивления, термопары, термисторы. Однако, также как и в других психрометрах, обязательным условием для надежной работы и точности показаний является использование сухого и увлажненного преобразователей и датчиков температуры. Хорошим примером электронного психрометра, в качестве датчиков температуры «сухого» и «влажного» термометров использующего кремниевые транзисторы является модель ПТ-1.</a:t>
            </a:r>
          </a:p>
        </p:txBody>
      </p:sp>
    </p:spTree>
    <p:extLst>
      <p:ext uri="{BB962C8B-B14F-4D97-AF65-F5344CB8AC3E}">
        <p14:creationId xmlns:p14="http://schemas.microsoft.com/office/powerpoint/2010/main" val="4094166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6AB59-2043-48C9-BB62-40980D03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Влияние скорости воздуха на </a:t>
            </a:r>
            <a:r>
              <a:rPr lang="ru-RU" dirty="0" smtClean="0"/>
              <a:t>человека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0D98C1-E86B-4D47-A779-312504E05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Скорость воздушного потока влияет на самочувствие людей: при сильном сквозняке влага интенсивно испаряется с тела и человек может замерзнуть и простудиться даже при высокой температуре воздуха. Иногда дискомфорт вызывают системы вентиляции или кондиционеры, подающие воздух со слишком большой скоростью. При нормальной температуре 20-22</a:t>
            </a:r>
            <a:r>
              <a:rPr lang="ru-RU" sz="2400" baseline="30000" dirty="0"/>
              <a:t>о</a:t>
            </a:r>
            <a:r>
              <a:rPr lang="ru-RU" sz="2400" dirty="0"/>
              <a:t>С в помещениях, где постоянно находятся люди, допускается скорость движения воздуха 0,1-0,2 м/с. Если же люди находятся в помещении недолго или занимаются физической работой, то скорость воздушного потока может быть выше (до 0,5 м/с).\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01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A32526-1223-4AE7-836B-49493E501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602" y="0"/>
            <a:ext cx="10799679" cy="6373906"/>
          </a:xfrm>
        </p:spPr>
        <p:txBody>
          <a:bodyPr/>
          <a:lstStyle/>
          <a:p>
            <a:r>
              <a:rPr lang="ru-RU" sz="2800" dirty="0"/>
              <a:t>При отсутствии движения воздуха вокруг тела человека образуется тонкая неподвижная воздушная оболочка, которая быстро насыщается парами воды, принимает его температуру и уменьшает теплоотдачу.</a:t>
            </a:r>
            <a:br>
              <a:rPr lang="ru-RU" sz="2800" dirty="0"/>
            </a:br>
            <a:r>
              <a:rPr lang="ru-RU" sz="2800" dirty="0"/>
              <a:t>Если температура окружающей среды ниже температуры тела человека, то с повышением подвижности воздуха потеря тепла человеком возрастает. Для сохранения комфортных условий необходимо либо увеличить относительную влажность воздуха, уменьшив тем самым испарение, либо увеличить его температуру.</a:t>
            </a:r>
            <a:br>
              <a:rPr lang="ru-RU" sz="2800" dirty="0"/>
            </a:br>
            <a:r>
              <a:rPr lang="ru-RU" sz="2800" dirty="0"/>
              <a:t>Подвижность воздуха оказывает существенное влияние на состояние внутренней среды помещения: распределение температур и влажности по объему помещения, наличие застойных зон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17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FE308-F8B0-4FB0-825D-443B87EB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Признаки о недостатке влажности </a:t>
            </a:r>
            <a:r>
              <a:rPr lang="ru-RU" b="1" dirty="0" smtClean="0"/>
              <a:t>воздуха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2CF65-B95F-414A-A609-D9C9E29B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953" y="1767360"/>
            <a:ext cx="5785327" cy="5090640"/>
          </a:xfrm>
        </p:spPr>
        <p:txBody>
          <a:bodyPr>
            <a:normAutofit lnSpcReduction="10000"/>
          </a:bodyPr>
          <a:lstStyle/>
          <a:p>
            <a:r>
              <a:rPr lang="ru-RU" sz="2600" dirty="0"/>
              <a:t>О недостаточной влажности воздуха в помещении можно судить по комнатным растениям. Большинство растений привыкло к более влажному воздуху, чем тот, что окружает их в наших квартирах. От недостатка воды в воздухе они страдают гораздо чаще, чем от ее избытка. В сухом воздухе растения начинают испарять через устьица на листьях больше воды, и их водный баланс нарушается.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128318-23E2-4932-BDEB-FCC475ED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281" y="1911485"/>
            <a:ext cx="5177307" cy="38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42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EC0C4-FE75-4DDF-B420-19DFCC8E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Требования к воздушно-тепловому </a:t>
            </a:r>
            <a:r>
              <a:rPr lang="ru-RU" b="1" dirty="0" smtClean="0"/>
              <a:t>режиму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468025-3441-4AEA-9734-45EB76389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874517"/>
            <a:ext cx="10675863" cy="4889354"/>
          </a:xfrm>
        </p:spPr>
        <p:txBody>
          <a:bodyPr>
            <a:normAutofit/>
          </a:bodyPr>
          <a:lstStyle/>
          <a:p>
            <a:r>
              <a:rPr lang="ru-RU" sz="2400" dirty="0"/>
              <a:t>Температура воздуха в зависимости от климатических условий в учебных помещениях и кабинетах, кабинетах психолога и логопеда, лабораториях, актовом зале, столовой, рекреациях, библиотеке, вестибюле, гардеробе должна составлять 18 - 24° С; в спортзале и комнатах для проведения секционных занятий, мастерских - 17-20°С; спальне, игровых комнатах, помещениях подразделений дошкольного образования и пришкольного интерната, - 20- 24°С; медицинских кабинетах, раздевальных комнатах спортивного зала - 20-22°С, душевых - 25°С. </a:t>
            </a:r>
            <a:br>
              <a:rPr lang="ru-RU" sz="2400" dirty="0"/>
            </a:br>
            <a:r>
              <a:rPr lang="ru-RU" sz="2400" dirty="0"/>
              <a:t>Для контроля температурного режима учебные помещения и кабинеты должны быть оснащены бытовыми термометрами.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03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EB367-7782-4D5E-A0D5-7935127A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влажность воздуха?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489D3-9828-4583-9D05-0CA59AADD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15004"/>
            <a:ext cx="7540580" cy="2650020"/>
          </a:xfrm>
        </p:spPr>
        <p:txBody>
          <a:bodyPr>
            <a:noAutofit/>
          </a:bodyPr>
          <a:lstStyle/>
          <a:p>
            <a:r>
              <a:rPr lang="ru-RU" sz="2400" dirty="0"/>
              <a:t>Воздух – неотъемлемая часть в жизни каждого человека – это один из источников жизни. Атмосферный воздух представляет собой смесь различных газов и водяного пара. Важное значение для человека наряду с температурой и давлением атмосферы имеет количество в ней водяных паров. Относительная влажность воздуха - важный экологический показатель среды. От влажности зависит интенсивность испарения влаги с поверхности кожи человека. При слишком низкой или слишком высокой влажности наблюдается быстрая утомляемость человека, ухудшение восприятия и памяти.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D90F62-A7FD-47A0-9120-8B271753A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871" y="1128451"/>
            <a:ext cx="4108822" cy="363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07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D8D1A-B017-4042-AEB1-F9C14F99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35422" y="188259"/>
            <a:ext cx="10824883" cy="1411941"/>
          </a:xfrm>
        </p:spPr>
        <p:txBody>
          <a:bodyPr>
            <a:normAutofit fontScale="90000"/>
          </a:bodyPr>
          <a:lstStyle/>
          <a:p>
            <a:r>
              <a:rPr lang="ru-RU" dirty="0"/>
              <a:t>Таблица измерений влажности воздуха в кабинетах нашей школы 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F1ABE52D-B072-40FA-8AAD-C98476E2C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175046"/>
              </p:ext>
            </p:extLst>
          </p:nvPr>
        </p:nvGraphicFramePr>
        <p:xfrm>
          <a:off x="1035422" y="1878847"/>
          <a:ext cx="10179050" cy="310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810">
                  <a:extLst>
                    <a:ext uri="{9D8B030D-6E8A-4147-A177-3AD203B41FA5}">
                      <a16:colId xmlns:a16="http://schemas.microsoft.com/office/drawing/2014/main" val="3541540833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1286621473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3020245216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1491490444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2069217388"/>
                    </a:ext>
                  </a:extLst>
                </a:gridCol>
              </a:tblGrid>
              <a:tr h="13013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КАБ. Физики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КАБ. Русского языка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КАБ. Информатики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КАБ. Математики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520137"/>
                  </a:ext>
                </a:extLst>
              </a:tr>
              <a:tr h="898000">
                <a:tc>
                  <a:txBody>
                    <a:bodyPr/>
                    <a:lstStyle/>
                    <a:p>
                      <a:r>
                        <a:rPr lang="ru-RU" sz="2400" dirty="0"/>
                        <a:t>Температура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21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21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614257"/>
                  </a:ext>
                </a:extLst>
              </a:tr>
              <a:tr h="900943">
                <a:tc>
                  <a:txBody>
                    <a:bodyPr/>
                    <a:lstStyle/>
                    <a:p>
                      <a:r>
                        <a:rPr lang="ru-RU" sz="2400" dirty="0"/>
                        <a:t>Влажность воздуха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6</a:t>
                      </a:r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6</a:t>
                      </a:r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6</a:t>
                      </a:r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6</a:t>
                      </a:r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046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469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E207693-109D-48D8-B725-A7FAC0693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94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444C0-515E-4B90-8574-71E2F1EB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A6C92-26C7-4D5C-9BB1-A74B8F78E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Мы узнали, что  такое влажность воздуха и как её измеряют. Провели измерения в </a:t>
            </a:r>
            <a:r>
              <a:rPr lang="ru-RU" sz="2400" dirty="0" smtClean="0"/>
              <a:t>кабинетах </a:t>
            </a:r>
            <a:r>
              <a:rPr lang="ru-RU" sz="2400" dirty="0"/>
              <a:t>нашей школы и доказали что влажность воздуха соответствуют нормативным показателям. </a:t>
            </a:r>
          </a:p>
        </p:txBody>
      </p:sp>
    </p:spTree>
    <p:extLst>
      <p:ext uri="{BB962C8B-B14F-4D97-AF65-F5344CB8AC3E}">
        <p14:creationId xmlns:p14="http://schemas.microsoft.com/office/powerpoint/2010/main" val="425100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59948-1F76-45A4-B71C-8AA9E5A8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796" y="-1492132"/>
            <a:ext cx="10178322" cy="1492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D529D-4103-45D4-925E-11377926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949" y="0"/>
            <a:ext cx="8845358" cy="6529589"/>
          </a:xfrm>
        </p:spPr>
        <p:txBody>
          <a:bodyPr>
            <a:normAutofit/>
          </a:bodyPr>
          <a:lstStyle/>
          <a:p>
            <a:r>
              <a:rPr lang="ru-RU" sz="2400" dirty="0"/>
              <a:t>Влажность влияет не только непосредственно на самого человека, но на окружающий его мир. Хранение произведений искусства и книг требуют поддержания влажности воздуха на необходимом уровне. Поэтому в музеях на стенах  можно  видеть психрометр.</a:t>
            </a:r>
          </a:p>
          <a:p>
            <a:r>
              <a:rPr lang="ru-RU" sz="2400" dirty="0"/>
              <a:t>В течение учебного года обучающимся приходится больше времени проводить в школе, поэтому я решил узнать, отвечает ли санитарным нормам условия наших кабинетов.</a:t>
            </a:r>
          </a:p>
          <a:p>
            <a:r>
              <a:rPr lang="ru-RU" sz="2400" dirty="0"/>
              <a:t>Таким образом, возникает проблема: соответствует ли относительная влажность воздуха, который нас окружает, санитарным нормам.</a:t>
            </a:r>
            <a:br>
              <a:rPr lang="ru-RU" sz="2400" dirty="0"/>
            </a:br>
            <a:r>
              <a:rPr lang="ru-RU" sz="2400" dirty="0"/>
              <a:t>В связи с поставленной проблемой, мы сформулировали следующую тему исследования: «Влажность воздуха и её влияние на жизнедеятельность человека».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57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F6C96-9734-457C-8319-CEA08F88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32342"/>
            <a:ext cx="10178322" cy="1492132"/>
          </a:xfrm>
        </p:spPr>
        <p:txBody>
          <a:bodyPr/>
          <a:lstStyle/>
          <a:p>
            <a:r>
              <a:rPr lang="ru-RU" dirty="0"/>
              <a:t>ЦЕЛЬ РАБОТЫ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98E94-FD2A-45BA-9A2D-29FA219B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34" y="1358721"/>
            <a:ext cx="10940322" cy="4571999"/>
          </a:xfrm>
        </p:spPr>
        <p:txBody>
          <a:bodyPr>
            <a:normAutofit fontScale="32500" lnSpcReduction="20000"/>
          </a:bodyPr>
          <a:lstStyle/>
          <a:p>
            <a:r>
              <a:rPr lang="ru-RU" sz="6400" b="1" dirty="0"/>
              <a:t>Цель работы</a:t>
            </a:r>
            <a:r>
              <a:rPr lang="ru-RU" sz="6400" dirty="0"/>
              <a:t> – исследовать влажность воздуха в различных помещениях школы, выявить её отклонения  от допустимой  нормы.</a:t>
            </a:r>
          </a:p>
          <a:p>
            <a:r>
              <a:rPr lang="ru-RU" sz="6400" dirty="0"/>
              <a:t>Для достижения поставленной цели нужно решить следующие </a:t>
            </a:r>
            <a:r>
              <a:rPr lang="ru-RU" sz="6400" b="1" dirty="0"/>
              <a:t>задачи:</a:t>
            </a:r>
            <a:endParaRPr lang="ru-RU" sz="6400" dirty="0"/>
          </a:p>
          <a:p>
            <a:pPr lvl="0"/>
            <a:r>
              <a:rPr lang="ru-RU" sz="6400" dirty="0"/>
              <a:t>дать определение основным понятиям влажности воздуха;</a:t>
            </a:r>
          </a:p>
          <a:p>
            <a:pPr lvl="0"/>
            <a:r>
              <a:rPr lang="ru-RU" sz="6400" dirty="0"/>
              <a:t>описать основные способы измерения влажности воздуха;</a:t>
            </a:r>
          </a:p>
          <a:p>
            <a:pPr lvl="0"/>
            <a:r>
              <a:rPr lang="ru-RU" sz="6400" dirty="0"/>
              <a:t>выяснить, какое влияние оказывает влажность воздуха на организм человека, а также на различное оборудование, технику и другие предметы, находящиеся в помещении;</a:t>
            </a:r>
          </a:p>
          <a:p>
            <a:pPr lvl="0"/>
            <a:r>
              <a:rPr lang="ru-RU" sz="6400" dirty="0"/>
              <a:t>определить оптимальные значения влажности воздуха в различных условиях;</a:t>
            </a:r>
          </a:p>
          <a:p>
            <a:pPr lvl="0"/>
            <a:r>
              <a:rPr lang="ru-RU" sz="6400" dirty="0"/>
              <a:t>измерить влажность воздуха в различных помещениях школы, соотнести её с санитарными нормами, сделать выводы.</a:t>
            </a:r>
          </a:p>
          <a:p>
            <a:r>
              <a:rPr lang="ru-RU" sz="6400" b="1" dirty="0"/>
              <a:t> </a:t>
            </a:r>
            <a:endParaRPr lang="ru-RU" sz="6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70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3343B-5414-48C2-939D-8C83C490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Историческая справка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85CDCC-4B3E-4AA3-9A66-B0B146634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602" y="1558344"/>
            <a:ext cx="7037662" cy="5299656"/>
          </a:xfrm>
        </p:spPr>
        <p:txBody>
          <a:bodyPr>
            <a:normAutofit/>
          </a:bodyPr>
          <a:lstStyle/>
          <a:p>
            <a:r>
              <a:rPr lang="ru-RU" sz="2400" dirty="0"/>
              <a:t>Предположительно гигрометр был изобретён швейцарским </a:t>
            </a:r>
            <a:r>
              <a:rPr lang="ru-RU" sz="2400" dirty="0" smtClean="0"/>
              <a:t>геологом </a:t>
            </a:r>
            <a:r>
              <a:rPr lang="ru-RU" sz="2400" dirty="0" err="1" smtClean="0"/>
              <a:t>Орасом</a:t>
            </a:r>
            <a:r>
              <a:rPr lang="ru-RU" sz="2400" dirty="0" smtClean="0"/>
              <a:t> </a:t>
            </a:r>
            <a:r>
              <a:rPr lang="ru-RU" sz="2400" dirty="0"/>
              <a:t>де Соссюром в 1783 году. Основным его элементом был обезжиренный человеческий волос. Один его конец крепился к раме, а второй — оборачивался вокруг ролика и соединялся с грузом.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F8C71D-0E1B-49A5-8BD5-332C3EC4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952" y="1197734"/>
            <a:ext cx="4751048" cy="62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CDC37F-85E3-405D-BDA0-5E1753458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607" y="255495"/>
            <a:ext cx="10931358" cy="6252881"/>
          </a:xfrm>
        </p:spPr>
        <p:txBody>
          <a:bodyPr>
            <a:normAutofit/>
          </a:bodyPr>
          <a:lstStyle/>
          <a:p>
            <a:r>
              <a:rPr lang="ru-RU" sz="2400" b="1" dirty="0"/>
              <a:t>Объект исследования</a:t>
            </a:r>
            <a:r>
              <a:rPr lang="ru-RU" sz="2400" dirty="0"/>
              <a:t> – помещения школы .</a:t>
            </a:r>
          </a:p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400" b="1" dirty="0"/>
              <a:t>Предмет исследования </a:t>
            </a:r>
            <a:r>
              <a:rPr lang="ru-RU" sz="2400" dirty="0"/>
              <a:t>– температурный режим и процентное содержание влаги в помещениях школы.</a:t>
            </a:r>
            <a:br>
              <a:rPr lang="ru-RU" sz="2400" dirty="0"/>
            </a:br>
            <a:r>
              <a:rPr lang="ru-RU" sz="2400" b="1" dirty="0"/>
              <a:t>Методы</a:t>
            </a:r>
            <a:r>
              <a:rPr lang="ru-RU" sz="2400" dirty="0"/>
              <a:t>: сравнительный, статистический, логический, системного подхода и анализа. </a:t>
            </a:r>
          </a:p>
          <a:p>
            <a:r>
              <a:rPr lang="ru-RU" sz="2400" b="1" dirty="0"/>
              <a:t>Оборудование</a:t>
            </a:r>
            <a:r>
              <a:rPr lang="ru-RU" sz="2400" dirty="0"/>
              <a:t>: психрометр и психрометрическая таблица. </a:t>
            </a:r>
          </a:p>
          <a:p>
            <a:r>
              <a:rPr lang="ru-RU" sz="2400" b="1" dirty="0"/>
              <a:t> Гипотеза</a:t>
            </a:r>
            <a:r>
              <a:rPr lang="ru-RU" sz="2400" dirty="0"/>
              <a:t>: относительная влажность воздуха в помещении школы соответствует нормам, а значит благоприятно сказывается на жизнедеятельности человека.</a:t>
            </a:r>
          </a:p>
          <a:p>
            <a:r>
              <a:rPr lang="ru-RU" sz="2400" b="1" dirty="0"/>
              <a:t>Практическая значимость.</a:t>
            </a:r>
            <a:r>
              <a:rPr lang="ru-RU" sz="2400" dirty="0"/>
              <a:t> Результаты исследований могут использоваться в целях улучшения микроклимата школы, т.к. в школе ученики и учителя проводят большую часть своего времени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54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56E07D-5028-4456-8EFB-6B8E8D5B5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54" y="327578"/>
            <a:ext cx="11021888" cy="6530422"/>
          </a:xfrm>
        </p:spPr>
        <p:txBody>
          <a:bodyPr>
            <a:normAutofit/>
          </a:bodyPr>
          <a:lstStyle/>
          <a:p>
            <a:r>
              <a:rPr lang="ru-RU" sz="3200" dirty="0"/>
              <a:t>Актуальность моего исследования заключается в том, что в последние годы среди обучающихся школ высокий процент простудных заболеваний, а низкая влажность вызывает быстрое испарение и высыхание слизистой оболочки носа, гортани, легких, что приводит к простудным и другим заболеваниям. Высокая влажность также вызывает некоторые негативные явления в организме человека, например, нарушается теплообмен организма с окружающей средой, что приводит к перегреву тела.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777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C6EB4-5B7D-4925-837C-B901DA8E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Измерение влажности воздуха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E8B3B-A6D9-43AF-AD5D-4AC352EEB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948" y="1403798"/>
            <a:ext cx="5101899" cy="5454202"/>
          </a:xfrm>
        </p:spPr>
        <p:txBody>
          <a:bodyPr>
            <a:normAutofit/>
          </a:bodyPr>
          <a:lstStyle/>
          <a:p>
            <a:r>
              <a:rPr lang="ru-RU" dirty="0"/>
              <a:t>Есть много разных приборов для измерения влажности воздуха. Я буду использовать прибор под названием психрометр.</a:t>
            </a:r>
          </a:p>
          <a:p>
            <a:r>
              <a:rPr lang="ru-RU" dirty="0"/>
              <a:t> Психрометр состоит из двух термометров. Резервуар одного из них остается сухим, и термометр показывает температуру воздуха. Резервуар другого окружен полоской ткани, конец которой опущен в воду. Вода испаряется, и благодаря этому термометр охлаждается. Чем больше относительная влажность, тем менее интенсивно идет испарение и тем меньше разность показаний термометра.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F98D06-DBD5-4AF1-81CE-A60C91D68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542" y="1403798"/>
            <a:ext cx="4920126" cy="54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6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ABC026-FEEB-4675-A5A9-887C6A8AF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279" y="0"/>
            <a:ext cx="10953341" cy="6858000"/>
          </a:xfrm>
        </p:spPr>
        <p:txBody>
          <a:bodyPr/>
          <a:lstStyle/>
          <a:p>
            <a:r>
              <a:rPr lang="ru-RU" sz="3200" dirty="0"/>
              <a:t>При относительной влажности, равной 100%, вода вообще не будет испаряться и показания обоих термометров будут одинаковы. По разности температур термометров с помощью специальных таблиц, называемых психрометрическими, можно определить относительную влажность воздуха. Психрометрами обычно пользуются в тех случаях, когда требуется достаточно точное и быстрое определение влажности воздуха.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977964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85</TotalTime>
  <Words>1038</Words>
  <Application>Microsoft Office PowerPoint</Application>
  <PresentationFormat>Широкоэкранный</PresentationFormat>
  <Paragraphs>72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Corbel</vt:lpstr>
      <vt:lpstr>Gill Sans MT</vt:lpstr>
      <vt:lpstr>Impact</vt:lpstr>
      <vt:lpstr>Эмблема</vt:lpstr>
      <vt:lpstr> измерение влажности воздуха в помещении </vt:lpstr>
      <vt:lpstr>Что такое влажность воздуха? </vt:lpstr>
      <vt:lpstr>Презентация PowerPoint</vt:lpstr>
      <vt:lpstr>ЦЕЛЬ РАБОТЫ </vt:lpstr>
      <vt:lpstr>Историческая справка </vt:lpstr>
      <vt:lpstr>Презентация PowerPoint</vt:lpstr>
      <vt:lpstr>Презентация PowerPoint</vt:lpstr>
      <vt:lpstr>Измерение влажности воздуха</vt:lpstr>
      <vt:lpstr>Презентация PowerPoint</vt:lpstr>
      <vt:lpstr>Типы психрометров </vt:lpstr>
      <vt:lpstr>станционные психрометры </vt:lpstr>
      <vt:lpstr>Аспирационные психрометры </vt:lpstr>
      <vt:lpstr>Дистанционные психрометры </vt:lpstr>
      <vt:lpstr>Гигрометр </vt:lpstr>
      <vt:lpstr>Презентация PowerPoint</vt:lpstr>
      <vt:lpstr>Влияние скорости воздуха на человека </vt:lpstr>
      <vt:lpstr>Презентация PowerPoint</vt:lpstr>
      <vt:lpstr>Признаки о недостатке влажности воздуха </vt:lpstr>
      <vt:lpstr>Требования к воздушно-тепловому режиму </vt:lpstr>
      <vt:lpstr>Таблица измерений влажности воздуха в кабинетах нашей школы </vt:lpstr>
      <vt:lpstr>Презентация PowerPoint</vt:lpstr>
      <vt:lpstr>Вывод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проэкт по физике. По теме: измерение влажности в помещении. </dc:title>
  <dc:creator>Пользователь</dc:creator>
  <cp:lastModifiedBy>Admin</cp:lastModifiedBy>
  <cp:revision>6</cp:revision>
  <dcterms:created xsi:type="dcterms:W3CDTF">2021-11-29T15:14:24Z</dcterms:created>
  <dcterms:modified xsi:type="dcterms:W3CDTF">2022-03-02T09:36:25Z</dcterms:modified>
</cp:coreProperties>
</file>