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16"/>
  </p:notesMasterIdLst>
  <p:handoutMasterIdLst>
    <p:handoutMasterId r:id="rId17"/>
  </p:handoutMasterIdLst>
  <p:sldIdLst>
    <p:sldId id="258" r:id="rId2"/>
    <p:sldId id="264" r:id="rId3"/>
    <p:sldId id="269" r:id="rId4"/>
    <p:sldId id="265" r:id="rId5"/>
    <p:sldId id="270" r:id="rId6"/>
    <p:sldId id="266" r:id="rId7"/>
    <p:sldId id="271" r:id="rId8"/>
    <p:sldId id="272" r:id="rId9"/>
    <p:sldId id="273" r:id="rId10"/>
    <p:sldId id="274" r:id="rId11"/>
    <p:sldId id="275" r:id="rId12"/>
    <p:sldId id="267" r:id="rId13"/>
    <p:sldId id="268" r:id="rId14"/>
    <p:sldId id="276" r:id="rId15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322A"/>
    <a:srgbClr val="F99930"/>
    <a:srgbClr val="13BECD"/>
    <a:srgbClr val="B44695"/>
    <a:srgbClr val="F02D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893"/>
    <p:restoredTop sz="86327"/>
  </p:normalViewPr>
  <p:slideViewPr>
    <p:cSldViewPr>
      <p:cViewPr varScale="1">
        <p:scale>
          <a:sx n="95" d="100"/>
          <a:sy n="95" d="100"/>
        </p:scale>
        <p:origin x="396" y="90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156" d="100"/>
          <a:sy n="156" d="100"/>
        </p:scale>
        <p:origin x="75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Юрий Власов" userId="34830d235f35a391" providerId="LiveId" clId="{00295947-AB0E-423D-9D6B-A51515BE7461}"/>
    <pc:docChg chg="custSel modSld">
      <pc:chgData name="Юрий Власов" userId="34830d235f35a391" providerId="LiveId" clId="{00295947-AB0E-423D-9D6B-A51515BE7461}" dt="2022-02-13T14:58:49.286" v="4" actId="207"/>
      <pc:docMkLst>
        <pc:docMk/>
      </pc:docMkLst>
      <pc:sldChg chg="addSp delSp modSp mod">
        <pc:chgData name="Юрий Власов" userId="34830d235f35a391" providerId="LiveId" clId="{00295947-AB0E-423D-9D6B-A51515BE7461}" dt="2022-02-13T14:58:49.286" v="4" actId="207"/>
        <pc:sldMkLst>
          <pc:docMk/>
          <pc:sldMk cId="2965998860" sldId="276"/>
        </pc:sldMkLst>
        <pc:spChg chg="add mod">
          <ac:chgData name="Юрий Власов" userId="34830d235f35a391" providerId="LiveId" clId="{00295947-AB0E-423D-9D6B-A51515BE7461}" dt="2022-02-13T14:58:49.286" v="4" actId="207"/>
          <ac:spMkLst>
            <pc:docMk/>
            <pc:sldMk cId="2965998860" sldId="276"/>
            <ac:spMk id="7" creationId="{B8B5C6E8-2DFA-4EDB-BEBF-5895797065DB}"/>
          </ac:spMkLst>
        </pc:spChg>
        <pc:picChg chg="del mod">
          <ac:chgData name="Юрий Власов" userId="34830d235f35a391" providerId="LiveId" clId="{00295947-AB0E-423D-9D6B-A51515BE7461}" dt="2022-02-13T14:58:37.059" v="1" actId="478"/>
          <ac:picMkLst>
            <pc:docMk/>
            <pc:sldMk cId="2965998860" sldId="276"/>
            <ac:picMk id="6" creationId="{9D364DE0-0676-4DE3-8D9F-903FFD6914BE}"/>
          </ac:picMkLst>
        </pc:picChg>
      </pc:sldChg>
    </pc:docChg>
  </pc:docChgLst>
  <pc:docChgLst>
    <pc:chgData name="Юрий Власов" userId="34830d235f35a391" providerId="LiveId" clId="{ABFEE689-101B-4227-B2C5-60413F94F365}"/>
    <pc:docChg chg="custSel modSld">
      <pc:chgData name="Юрий Власов" userId="34830d235f35a391" providerId="LiveId" clId="{ABFEE689-101B-4227-B2C5-60413F94F365}" dt="2022-02-13T14:57:25.029" v="5" actId="478"/>
      <pc:docMkLst>
        <pc:docMk/>
      </pc:docMkLst>
      <pc:sldChg chg="addSp delSp modSp mod">
        <pc:chgData name="Юрий Власов" userId="34830d235f35a391" providerId="LiveId" clId="{ABFEE689-101B-4227-B2C5-60413F94F365}" dt="2022-02-13T14:57:25.029" v="5" actId="478"/>
        <pc:sldMkLst>
          <pc:docMk/>
          <pc:sldMk cId="2965998860" sldId="276"/>
        </pc:sldMkLst>
        <pc:spChg chg="add del mod">
          <ac:chgData name="Юрий Власов" userId="34830d235f35a391" providerId="LiveId" clId="{ABFEE689-101B-4227-B2C5-60413F94F365}" dt="2022-02-13T14:57:25.029" v="5" actId="478"/>
          <ac:spMkLst>
            <pc:docMk/>
            <pc:sldMk cId="2965998860" sldId="276"/>
            <ac:spMk id="3" creationId="{840BBAF8-B0F9-4C5A-9783-62ACF39A6C32}"/>
          </ac:spMkLst>
        </pc:spChg>
        <pc:picChg chg="mod">
          <ac:chgData name="Юрий Власов" userId="34830d235f35a391" providerId="LiveId" clId="{ABFEE689-101B-4227-B2C5-60413F94F365}" dt="2022-02-13T14:56:36.956" v="0" actId="1076"/>
          <ac:picMkLst>
            <pc:docMk/>
            <pc:sldMk cId="2965998860" sldId="276"/>
            <ac:picMk id="4" creationId="{BA0A53B2-7EF1-4B59-AF83-319C3DC529F9}"/>
          </ac:picMkLst>
        </pc:picChg>
        <pc:picChg chg="add mod">
          <ac:chgData name="Юрий Власов" userId="34830d235f35a391" providerId="LiveId" clId="{ABFEE689-101B-4227-B2C5-60413F94F365}" dt="2022-02-13T14:57:16.696" v="3" actId="1076"/>
          <ac:picMkLst>
            <pc:docMk/>
            <pc:sldMk cId="2965998860" sldId="276"/>
            <ac:picMk id="6" creationId="{9D364DE0-0676-4DE3-8D9F-903FFD6914BE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46"/>
    </mc:Choice>
    <mc:Fallback>
      <c:style val="46"/>
    </mc:Fallback>
  </mc:AlternateContent>
  <c:chart>
    <c:title>
      <c:layout>
        <c:manualLayout>
          <c:xMode val="edge"/>
          <c:yMode val="edge"/>
          <c:x val="0.3327720917297915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5.8536927675707201E-2"/>
          <c:y val="0.17929570873105341"/>
          <c:w val="0.92873159084281132"/>
          <c:h val="0.57370497380693908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Показания в центре класса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dLbls>
            <c:dLbl>
              <c:idx val="6"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FFFF00"/>
                        </a:solidFill>
                      </a:rPr>
                      <a:t>290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D4B6-4545-8202-A78C84C52A37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00B050"/>
                        </a:solidFill>
                      </a:rPr>
                      <a:t>194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4B6-4545-8202-A78C84C52A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Лист1!$A$2:$A$12</c:f>
              <c:numCache>
                <c:formatCode>General</c:formatCode>
                <c:ptCount val="11"/>
                <c:pt idx="0">
                  <c:v>11</c:v>
                </c:pt>
                <c:pt idx="1">
                  <c:v>12</c:v>
                </c:pt>
                <c:pt idx="2">
                  <c:v>25</c:v>
                </c:pt>
                <c:pt idx="3">
                  <c:v>24</c:v>
                </c:pt>
                <c:pt idx="4">
                  <c:v>26</c:v>
                </c:pt>
                <c:pt idx="5">
                  <c:v>27</c:v>
                </c:pt>
                <c:pt idx="6">
                  <c:v>35</c:v>
                </c:pt>
                <c:pt idx="7">
                  <c:v>36</c:v>
                </c:pt>
                <c:pt idx="8">
                  <c:v>37</c:v>
                </c:pt>
                <c:pt idx="9">
                  <c:v>38</c:v>
                </c:pt>
                <c:pt idx="10">
                  <c:v>39</c:v>
                </c:pt>
              </c:numCache>
            </c:num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230</c:v>
                </c:pt>
                <c:pt idx="1">
                  <c:v>245</c:v>
                </c:pt>
                <c:pt idx="2">
                  <c:v>220</c:v>
                </c:pt>
                <c:pt idx="3">
                  <c:v>225</c:v>
                </c:pt>
                <c:pt idx="4">
                  <c:v>278</c:v>
                </c:pt>
                <c:pt idx="5">
                  <c:v>259</c:v>
                </c:pt>
                <c:pt idx="6">
                  <c:v>290</c:v>
                </c:pt>
                <c:pt idx="7">
                  <c:v>268</c:v>
                </c:pt>
                <c:pt idx="8">
                  <c:v>270</c:v>
                </c:pt>
                <c:pt idx="9">
                  <c:v>243</c:v>
                </c:pt>
                <c:pt idx="10">
                  <c:v>194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4B6-4545-8202-A78C84C52A37}"/>
            </c:ext>
          </c:extLst>
        </c:ser>
        <c:dLbls>
          <c:dLblPos val="l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56870784"/>
        <c:axId val="56873728"/>
      </c:lineChart>
      <c:catAx>
        <c:axId val="56870784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b="1"/>
            </a:pPr>
            <a:endParaRPr lang="ru-RU"/>
          </a:p>
        </c:txPr>
        <c:crossAx val="56873728"/>
        <c:crosses val="autoZero"/>
        <c:auto val="1"/>
        <c:lblAlgn val="ctr"/>
        <c:lblOffset val="100"/>
        <c:noMultiLvlLbl val="0"/>
      </c:catAx>
      <c:valAx>
        <c:axId val="56873728"/>
        <c:scaling>
          <c:orientation val="minMax"/>
        </c:scaling>
        <c:delete val="0"/>
        <c:axPos val="l"/>
        <c:majorGridlines/>
        <c:minorGridlines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b="1"/>
            </a:pPr>
            <a:endParaRPr lang="ru-RU"/>
          </a:p>
        </c:txPr>
        <c:crossAx val="56870784"/>
        <c:crosses val="autoZero"/>
        <c:crossBetween val="between"/>
      </c:valAx>
    </c:plotArea>
    <c:legend>
      <c:legendPos val="b"/>
      <c:legendEntry>
        <c:idx val="0"/>
        <c:txPr>
          <a:bodyPr rot="0" vert="horz"/>
          <a:lstStyle/>
          <a:p>
            <a:pPr>
              <a:defRPr b="1"/>
            </a:pPr>
            <a:endParaRPr lang="ru-RU"/>
          </a:p>
        </c:txPr>
      </c:legendEntry>
      <c:layout>
        <c:manualLayout>
          <c:xMode val="edge"/>
          <c:yMode val="edge"/>
          <c:x val="0.3232353593363157"/>
          <c:y val="0.56107134523096913"/>
          <c:w val="0.36386364607300448"/>
          <c:h val="0.14901256049430314"/>
        </c:manualLayout>
      </c:layout>
      <c:overlay val="0"/>
      <c:txPr>
        <a:bodyPr rot="0" vert="horz"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spPr>
    <a:solidFill>
      <a:schemeClr val="accent6">
        <a:lumMod val="60000"/>
        <a:lumOff val="40000"/>
      </a:scheme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44"/>
    </mc:Choice>
    <mc:Fallback>
      <c:style val="44"/>
    </mc:Fallback>
  </mc:AlternateContent>
  <c:chart>
    <c:title>
      <c:overlay val="0"/>
    </c:title>
    <c:autoTitleDeleted val="0"/>
    <c:plotArea>
      <c:layout>
        <c:manualLayout>
          <c:layoutTarget val="inner"/>
          <c:xMode val="edge"/>
          <c:yMode val="edge"/>
          <c:x val="6.5334381562984462E-2"/>
          <c:y val="0.18606581596940905"/>
          <c:w val="0.92045572560524025"/>
          <c:h val="0.47363511245954726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Показания у доски</c:v>
                </c:pt>
              </c:strCache>
            </c:strRef>
          </c:tx>
          <c:marker>
            <c:symbol val="none"/>
          </c:marker>
          <c:dLbls>
            <c:dLbl>
              <c:idx val="6"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FFFF00"/>
                        </a:solidFill>
                      </a:rPr>
                      <a:t>272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AB0E-4318-86A7-4582C54F7E92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00B050"/>
                        </a:solidFill>
                      </a:rPr>
                      <a:t>164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AB0E-4318-86A7-4582C54F7E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Лист1!$A$2:$A$12</c:f>
              <c:numCache>
                <c:formatCode>General</c:formatCode>
                <c:ptCount val="11"/>
                <c:pt idx="0">
                  <c:v>11</c:v>
                </c:pt>
                <c:pt idx="1">
                  <c:v>12</c:v>
                </c:pt>
                <c:pt idx="2">
                  <c:v>25</c:v>
                </c:pt>
                <c:pt idx="3">
                  <c:v>24</c:v>
                </c:pt>
                <c:pt idx="4">
                  <c:v>26</c:v>
                </c:pt>
                <c:pt idx="5">
                  <c:v>27</c:v>
                </c:pt>
                <c:pt idx="6">
                  <c:v>35</c:v>
                </c:pt>
                <c:pt idx="7">
                  <c:v>36</c:v>
                </c:pt>
                <c:pt idx="8">
                  <c:v>37</c:v>
                </c:pt>
                <c:pt idx="9">
                  <c:v>38</c:v>
                </c:pt>
                <c:pt idx="10">
                  <c:v>39</c:v>
                </c:pt>
              </c:numCache>
            </c:num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242</c:v>
                </c:pt>
                <c:pt idx="1">
                  <c:v>230</c:v>
                </c:pt>
                <c:pt idx="2">
                  <c:v>177</c:v>
                </c:pt>
                <c:pt idx="3">
                  <c:v>176</c:v>
                </c:pt>
                <c:pt idx="4">
                  <c:v>248</c:v>
                </c:pt>
                <c:pt idx="5">
                  <c:v>252</c:v>
                </c:pt>
                <c:pt idx="6">
                  <c:v>272</c:v>
                </c:pt>
                <c:pt idx="7">
                  <c:v>253</c:v>
                </c:pt>
                <c:pt idx="8">
                  <c:v>243</c:v>
                </c:pt>
                <c:pt idx="9">
                  <c:v>164</c:v>
                </c:pt>
                <c:pt idx="1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B0E-4318-86A7-4582C54F7E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2819328"/>
        <c:axId val="62825216"/>
      </c:lineChart>
      <c:catAx>
        <c:axId val="62819328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b="1"/>
            </a:pPr>
            <a:endParaRPr lang="ru-RU"/>
          </a:p>
        </c:txPr>
        <c:crossAx val="62825216"/>
        <c:crosses val="autoZero"/>
        <c:auto val="1"/>
        <c:lblAlgn val="ctr"/>
        <c:lblOffset val="100"/>
        <c:noMultiLvlLbl val="0"/>
      </c:catAx>
      <c:valAx>
        <c:axId val="62825216"/>
        <c:scaling>
          <c:orientation val="minMax"/>
        </c:scaling>
        <c:delete val="0"/>
        <c:axPos val="l"/>
        <c:majorGridlines/>
        <c:minorGridlines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1800" b="1"/>
            </a:pPr>
            <a:endParaRPr lang="ru-RU"/>
          </a:p>
        </c:txPr>
        <c:crossAx val="62819328"/>
        <c:crosses val="autoZero"/>
        <c:crossBetween val="between"/>
      </c:valAx>
    </c:plotArea>
    <c:legend>
      <c:legendPos val="b"/>
      <c:legendEntry>
        <c:idx val="0"/>
        <c:txPr>
          <a:bodyPr rot="0" vert="horz"/>
          <a:lstStyle/>
          <a:p>
            <a:pPr>
              <a:defRPr b="1"/>
            </a:pPr>
            <a:endParaRPr lang="ru-RU"/>
          </a:p>
        </c:txPr>
      </c:legendEntry>
      <c:layout>
        <c:manualLayout>
          <c:xMode val="edge"/>
          <c:yMode val="edge"/>
          <c:x val="0.42168919923032627"/>
          <c:y val="0.46444655431141552"/>
          <c:w val="0.26513340871934077"/>
          <c:h val="0.14607992288440824"/>
        </c:manualLayout>
      </c:layout>
      <c:overlay val="0"/>
      <c:txPr>
        <a:bodyPr rot="0" vert="horz"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spPr>
    <a:solidFill>
      <a:schemeClr val="accent6">
        <a:lumMod val="60000"/>
        <a:lumOff val="40000"/>
      </a:scheme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3087784-F726-8044-8704-5D4CFF8970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14B8B68-E2A6-554C-9E4B-F68471490BC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92C9A2-8013-9842-8970-011F261EDE72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6C74BE5-D580-0E48-8D85-29F9723555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3725E7F-A42B-B042-90DB-EDFC3D4626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4A5DB5-9E7E-014A-9084-07AAF66564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2416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7E072-02AC-D94C-8ECC-EAB178296460}" type="datetimeFigureOut">
              <a:rPr lang="ru-RU" smtClean="0"/>
              <a:t>13.02.2022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8DD3D9-B08D-A741-B266-0572DF4373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892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DD3D9-B08D-A741-B266-0572DF43738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4404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DD3D9-B08D-A741-B266-0572DF43738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8356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DD3D9-B08D-A741-B266-0572DF43738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407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DD3D9-B08D-A741-B266-0572DF43738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6605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DD3D9-B08D-A741-B266-0572DF43738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6626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DD3D9-B08D-A741-B266-0572DF43738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108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DD3D9-B08D-A741-B266-0572DF43738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249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DD3D9-B08D-A741-B266-0572DF43738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831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DD3D9-B08D-A741-B266-0572DF43738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861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DD3D9-B08D-A741-B266-0572DF43738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673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DD3D9-B08D-A741-B266-0572DF43738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515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DD3D9-B08D-A741-B266-0572DF43738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708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DD3D9-B08D-A741-B266-0572DF43738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7644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8DD3D9-B08D-A741-B266-0572DF43738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084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7C34DFD-2E4E-6342-9133-EAD1C9EBFC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050" y="0"/>
            <a:ext cx="12328536" cy="6934200"/>
          </a:xfrm>
          <a:prstGeom prst="rect">
            <a:avLst/>
          </a:prstGeom>
        </p:spPr>
      </p:pic>
      <p:sp>
        <p:nvSpPr>
          <p:cNvPr id="23" name="Holder 2">
            <a:extLst>
              <a:ext uri="{FF2B5EF4-FFF2-40B4-BE49-F238E27FC236}">
                <a16:creationId xmlns:a16="http://schemas.microsoft.com/office/drawing/2014/main" id="{04914713-E713-104C-874F-342230ABA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00" y="2819400"/>
            <a:ext cx="11138559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24" name="Holder 3">
            <a:extLst>
              <a:ext uri="{FF2B5EF4-FFF2-40B4-BE49-F238E27FC236}">
                <a16:creationId xmlns:a16="http://schemas.microsoft.com/office/drawing/2014/main" id="{329C60ED-7F38-8349-924B-6A0BB5CD7A69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446400" y="3744986"/>
            <a:ext cx="11138558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25" name="Holder 4">
            <a:extLst>
              <a:ext uri="{FF2B5EF4-FFF2-40B4-BE49-F238E27FC236}">
                <a16:creationId xmlns:a16="http://schemas.microsoft.com/office/drawing/2014/main" id="{D9C55DF5-4E41-9541-865D-5B14878AB378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2692805" y="6172200"/>
            <a:ext cx="54864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6" name="Holder 6">
            <a:extLst>
              <a:ext uri="{FF2B5EF4-FFF2-40B4-BE49-F238E27FC236}">
                <a16:creationId xmlns:a16="http://schemas.microsoft.com/office/drawing/2014/main" id="{4EB8A4A3-53F9-F646-B005-760FB94CF28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201400" y="6172200"/>
            <a:ext cx="387032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7" name="Holder 5">
            <a:extLst>
              <a:ext uri="{FF2B5EF4-FFF2-40B4-BE49-F238E27FC236}">
                <a16:creationId xmlns:a16="http://schemas.microsoft.com/office/drawing/2014/main" id="{5757364C-F6EB-F446-93DE-F14E58277A43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9965187" y="6172200"/>
            <a:ext cx="108381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E8417C-BA68-364F-9368-65408563A329}" type="datetime1">
              <a:rPr lang="ru-RU" smtClean="0"/>
              <a:pPr/>
              <a:t>13.02.2022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43F6E45-97C4-A841-A149-8588BFB223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75" y="6075959"/>
            <a:ext cx="1516718" cy="39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627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4">
            <a:extLst>
              <a:ext uri="{FF2B5EF4-FFF2-40B4-BE49-F238E27FC236}">
                <a16:creationId xmlns:a16="http://schemas.microsoft.com/office/drawing/2014/main" id="{93247518-827C-0248-8656-DD6087FC871B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2692805" y="6172200"/>
            <a:ext cx="54864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0" name="Holder 6">
            <a:extLst>
              <a:ext uri="{FF2B5EF4-FFF2-40B4-BE49-F238E27FC236}">
                <a16:creationId xmlns:a16="http://schemas.microsoft.com/office/drawing/2014/main" id="{DB027962-B3C1-1D4D-9B4A-BE74567152C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917553" y="6172200"/>
            <a:ext cx="387032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Holder 5">
            <a:extLst>
              <a:ext uri="{FF2B5EF4-FFF2-40B4-BE49-F238E27FC236}">
                <a16:creationId xmlns:a16="http://schemas.microsoft.com/office/drawing/2014/main" id="{31EB466B-2FDC-914A-806D-075CA04F3128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8681340" y="6172200"/>
            <a:ext cx="108381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E8417C-BA68-364F-9368-65408563A329}" type="datetime1">
              <a:rPr lang="ru-RU" smtClean="0"/>
              <a:pPr/>
              <a:t>13.02.2022</a:t>
            </a:fld>
            <a:endParaRPr lang="en-US" dirty="0"/>
          </a:p>
        </p:txBody>
      </p:sp>
      <p:sp>
        <p:nvSpPr>
          <p:cNvPr id="13" name="Holder 3">
            <a:extLst>
              <a:ext uri="{FF2B5EF4-FFF2-40B4-BE49-F238E27FC236}">
                <a16:creationId xmlns:a16="http://schemas.microsoft.com/office/drawing/2014/main" id="{6A84A6F0-A5C1-B148-9E11-34924BDA36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5475" y="2487271"/>
            <a:ext cx="9841525" cy="3380129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baseline="0">
                <a:latin typeface="+mn-lt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14" name="Holder 2">
            <a:extLst>
              <a:ext uri="{FF2B5EF4-FFF2-40B4-BE49-F238E27FC236}">
                <a16:creationId xmlns:a16="http://schemas.microsoft.com/office/drawing/2014/main" id="{01561B82-F99B-3645-B07E-46F6EB0AF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76" y="879430"/>
            <a:ext cx="9831179" cy="692497"/>
          </a:xfrm>
          <a:prstGeom prst="rect">
            <a:avLst/>
          </a:prstGeom>
        </p:spPr>
        <p:txBody>
          <a:bodyPr lIns="0" tIns="0" rIns="0" bIns="0"/>
          <a:lstStyle>
            <a:lvl1pPr>
              <a:defRPr sz="4000" b="1" i="0">
                <a:solidFill>
                  <a:srgbClr val="231F20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20" name="Holder 3">
            <a:extLst>
              <a:ext uri="{FF2B5EF4-FFF2-40B4-BE49-F238E27FC236}">
                <a16:creationId xmlns:a16="http://schemas.microsoft.com/office/drawing/2014/main" id="{C50B30DA-0B0E-E44C-BE82-D317FD3F4C41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445476" y="1600200"/>
            <a:ext cx="984152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rgbClr val="DB32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77908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4">
            <a:extLst>
              <a:ext uri="{FF2B5EF4-FFF2-40B4-BE49-F238E27FC236}">
                <a16:creationId xmlns:a16="http://schemas.microsoft.com/office/drawing/2014/main" id="{93247518-827C-0248-8656-DD6087FC871B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2692805" y="6172200"/>
            <a:ext cx="54864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0" name="Holder 6">
            <a:extLst>
              <a:ext uri="{FF2B5EF4-FFF2-40B4-BE49-F238E27FC236}">
                <a16:creationId xmlns:a16="http://schemas.microsoft.com/office/drawing/2014/main" id="{DB027962-B3C1-1D4D-9B4A-BE74567152C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917553" y="6172200"/>
            <a:ext cx="387032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Holder 5">
            <a:extLst>
              <a:ext uri="{FF2B5EF4-FFF2-40B4-BE49-F238E27FC236}">
                <a16:creationId xmlns:a16="http://schemas.microsoft.com/office/drawing/2014/main" id="{31EB466B-2FDC-914A-806D-075CA04F3128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8681340" y="6172200"/>
            <a:ext cx="108381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E8417C-BA68-364F-9368-65408563A329}" type="datetime1">
              <a:rPr lang="ru-RU" smtClean="0"/>
              <a:pPr/>
              <a:t>13.02.2022</a:t>
            </a:fld>
            <a:endParaRPr lang="en-US" dirty="0"/>
          </a:p>
        </p:txBody>
      </p:sp>
      <p:sp>
        <p:nvSpPr>
          <p:cNvPr id="14" name="Holder 2">
            <a:extLst>
              <a:ext uri="{FF2B5EF4-FFF2-40B4-BE49-F238E27FC236}">
                <a16:creationId xmlns:a16="http://schemas.microsoft.com/office/drawing/2014/main" id="{01561B82-F99B-3645-B07E-46F6EB0AF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76" y="879430"/>
            <a:ext cx="9831179" cy="692497"/>
          </a:xfrm>
          <a:prstGeom prst="rect">
            <a:avLst/>
          </a:prstGeom>
        </p:spPr>
        <p:txBody>
          <a:bodyPr lIns="0" tIns="0" rIns="0" bIns="0"/>
          <a:lstStyle>
            <a:lvl1pPr>
              <a:defRPr sz="4000" b="1" i="0">
                <a:solidFill>
                  <a:srgbClr val="231F20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20" name="Holder 3">
            <a:extLst>
              <a:ext uri="{FF2B5EF4-FFF2-40B4-BE49-F238E27FC236}">
                <a16:creationId xmlns:a16="http://schemas.microsoft.com/office/drawing/2014/main" id="{C50B30DA-0B0E-E44C-BE82-D317FD3F4C41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445476" y="1600200"/>
            <a:ext cx="984152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rgbClr val="DB32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8" name="Holder 3">
            <a:extLst>
              <a:ext uri="{FF2B5EF4-FFF2-40B4-BE49-F238E27FC236}">
                <a16:creationId xmlns:a16="http://schemas.microsoft.com/office/drawing/2014/main" id="{FDB73F4D-1793-9340-BEA9-DE088092F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5475" y="2487271"/>
            <a:ext cx="9841525" cy="3380129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 sz="1400" baseline="0">
                <a:latin typeface="+mn-lt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1396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4">
            <a:extLst>
              <a:ext uri="{FF2B5EF4-FFF2-40B4-BE49-F238E27FC236}">
                <a16:creationId xmlns:a16="http://schemas.microsoft.com/office/drawing/2014/main" id="{93247518-827C-0248-8656-DD6087FC871B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2692805" y="6172200"/>
            <a:ext cx="54864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0" name="Holder 6">
            <a:extLst>
              <a:ext uri="{FF2B5EF4-FFF2-40B4-BE49-F238E27FC236}">
                <a16:creationId xmlns:a16="http://schemas.microsoft.com/office/drawing/2014/main" id="{DB027962-B3C1-1D4D-9B4A-BE74567152C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917553" y="6172200"/>
            <a:ext cx="387032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Holder 5">
            <a:extLst>
              <a:ext uri="{FF2B5EF4-FFF2-40B4-BE49-F238E27FC236}">
                <a16:creationId xmlns:a16="http://schemas.microsoft.com/office/drawing/2014/main" id="{31EB466B-2FDC-914A-806D-075CA04F3128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8681340" y="6172200"/>
            <a:ext cx="108381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E8417C-BA68-364F-9368-65408563A329}" type="datetime1">
              <a:rPr lang="ru-RU" smtClean="0"/>
              <a:pPr/>
              <a:t>13.02.2022</a:t>
            </a:fld>
            <a:endParaRPr lang="en-US" dirty="0"/>
          </a:p>
        </p:txBody>
      </p:sp>
      <p:sp>
        <p:nvSpPr>
          <p:cNvPr id="14" name="Holder 2">
            <a:extLst>
              <a:ext uri="{FF2B5EF4-FFF2-40B4-BE49-F238E27FC236}">
                <a16:creationId xmlns:a16="http://schemas.microsoft.com/office/drawing/2014/main" id="{01561B82-F99B-3645-B07E-46F6EB0AF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76" y="879430"/>
            <a:ext cx="9831179" cy="692497"/>
          </a:xfrm>
          <a:prstGeom prst="rect">
            <a:avLst/>
          </a:prstGeom>
        </p:spPr>
        <p:txBody>
          <a:bodyPr lIns="0" tIns="0" rIns="0" bIns="0"/>
          <a:lstStyle>
            <a:lvl1pPr>
              <a:defRPr sz="4000" b="1" i="0">
                <a:solidFill>
                  <a:srgbClr val="231F20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20" name="Holder 3">
            <a:extLst>
              <a:ext uri="{FF2B5EF4-FFF2-40B4-BE49-F238E27FC236}">
                <a16:creationId xmlns:a16="http://schemas.microsoft.com/office/drawing/2014/main" id="{C50B30DA-0B0E-E44C-BE82-D317FD3F4C41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445476" y="1600200"/>
            <a:ext cx="984152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rgbClr val="DB32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12" name="Таблица 2">
            <a:extLst>
              <a:ext uri="{FF2B5EF4-FFF2-40B4-BE49-F238E27FC236}">
                <a16:creationId xmlns:a16="http://schemas.microsoft.com/office/drawing/2014/main" id="{8324ACA4-D2AA-4A49-AEE5-4AAA8DB93998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46088" y="2487613"/>
            <a:ext cx="9858375" cy="3379787"/>
          </a:xfrm>
          <a:prstGeom prst="rect">
            <a:avLst/>
          </a:prstGeom>
        </p:spPr>
        <p:txBody>
          <a:bodyPr/>
          <a:lstStyle>
            <a:lvl1pPr>
              <a:defRPr sz="1400" baseline="0">
                <a:latin typeface="+mn-lt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8780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екст+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>
            <a:extLst>
              <a:ext uri="{FF2B5EF4-FFF2-40B4-BE49-F238E27FC236}">
                <a16:creationId xmlns:a16="http://schemas.microsoft.com/office/drawing/2014/main" id="{CC190812-70FB-BE42-AEB0-BA227F90A48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2692805" y="6172200"/>
            <a:ext cx="54864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" name="Holder 6">
            <a:extLst>
              <a:ext uri="{FF2B5EF4-FFF2-40B4-BE49-F238E27FC236}">
                <a16:creationId xmlns:a16="http://schemas.microsoft.com/office/drawing/2014/main" id="{10487C76-EE8A-E344-9849-3CBB511EF37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917553" y="6172200"/>
            <a:ext cx="387032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Holder 5">
            <a:extLst>
              <a:ext uri="{FF2B5EF4-FFF2-40B4-BE49-F238E27FC236}">
                <a16:creationId xmlns:a16="http://schemas.microsoft.com/office/drawing/2014/main" id="{8A8C9788-7860-8246-BB84-ED298BA3BE4B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8681340" y="6172200"/>
            <a:ext cx="108381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E8417C-BA68-364F-9368-65408563A329}" type="datetime1">
              <a:rPr lang="ru-RU" smtClean="0"/>
              <a:pPr/>
              <a:t>13.02.2022</a:t>
            </a:fld>
            <a:endParaRPr lang="en-US" dirty="0"/>
          </a:p>
        </p:txBody>
      </p:sp>
      <p:sp>
        <p:nvSpPr>
          <p:cNvPr id="5" name="Holder 3">
            <a:extLst>
              <a:ext uri="{FF2B5EF4-FFF2-40B4-BE49-F238E27FC236}">
                <a16:creationId xmlns:a16="http://schemas.microsoft.com/office/drawing/2014/main" id="{087C2D62-0D39-874B-BF4F-FDA2A9EEFE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5475" y="2487271"/>
            <a:ext cx="4812325" cy="3380129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baseline="0">
                <a:latin typeface="+mn-lt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6" name="Holder 2">
            <a:extLst>
              <a:ext uri="{FF2B5EF4-FFF2-40B4-BE49-F238E27FC236}">
                <a16:creationId xmlns:a16="http://schemas.microsoft.com/office/drawing/2014/main" id="{43735275-1AAF-6240-99C4-5C5BC8B7E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76" y="879430"/>
            <a:ext cx="9831179" cy="692497"/>
          </a:xfrm>
          <a:prstGeom prst="rect">
            <a:avLst/>
          </a:prstGeom>
        </p:spPr>
        <p:txBody>
          <a:bodyPr lIns="0" tIns="0" rIns="0" bIns="0"/>
          <a:lstStyle>
            <a:lvl1pPr>
              <a:defRPr sz="4000" b="1" i="0">
                <a:solidFill>
                  <a:srgbClr val="231F20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7" name="Holder 3">
            <a:extLst>
              <a:ext uri="{FF2B5EF4-FFF2-40B4-BE49-F238E27FC236}">
                <a16:creationId xmlns:a16="http://schemas.microsoft.com/office/drawing/2014/main" id="{4A91BB6A-0D95-7544-90A3-CC0A30AC826C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445476" y="1600200"/>
            <a:ext cx="984152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rgbClr val="F02D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87C49D62-39E6-DD42-AFDE-410CBD2CD14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92138" y="2487271"/>
            <a:ext cx="4812325" cy="3380129"/>
          </a:xfrm>
          <a:prstGeom prst="rect">
            <a:avLst/>
          </a:prstGeom>
        </p:spPr>
        <p:txBody>
          <a:bodyPr/>
          <a:lstStyle>
            <a:lvl1pPr>
              <a:defRPr sz="1400" baseline="0">
                <a:latin typeface="+mn-lt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6047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екст+графи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older 4">
            <a:extLst>
              <a:ext uri="{FF2B5EF4-FFF2-40B4-BE49-F238E27FC236}">
                <a16:creationId xmlns:a16="http://schemas.microsoft.com/office/drawing/2014/main" id="{3C610796-5B01-FC46-BFC5-F66461D3E50C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2692805" y="6172200"/>
            <a:ext cx="548640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1" name="Holder 6">
            <a:extLst>
              <a:ext uri="{FF2B5EF4-FFF2-40B4-BE49-F238E27FC236}">
                <a16:creationId xmlns:a16="http://schemas.microsoft.com/office/drawing/2014/main" id="{1068B9DF-D7D4-2D41-8C7B-C2ED530CB2B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917553" y="6172200"/>
            <a:ext cx="387032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Holder 5">
            <a:extLst>
              <a:ext uri="{FF2B5EF4-FFF2-40B4-BE49-F238E27FC236}">
                <a16:creationId xmlns:a16="http://schemas.microsoft.com/office/drawing/2014/main" id="{4E771D5D-DE21-6C48-A283-10EB94B8961E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8681340" y="6172200"/>
            <a:ext cx="1083813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0E8417C-BA68-364F-9368-65408563A329}" type="datetime1">
              <a:rPr lang="ru-RU" smtClean="0"/>
              <a:pPr/>
              <a:t>13.02.2022</a:t>
            </a:fld>
            <a:endParaRPr lang="en-US" dirty="0"/>
          </a:p>
        </p:txBody>
      </p:sp>
      <p:sp>
        <p:nvSpPr>
          <p:cNvPr id="14" name="Holder 2">
            <a:extLst>
              <a:ext uri="{FF2B5EF4-FFF2-40B4-BE49-F238E27FC236}">
                <a16:creationId xmlns:a16="http://schemas.microsoft.com/office/drawing/2014/main" id="{6898787F-09AD-D142-89C9-74B01ACDE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76" y="879430"/>
            <a:ext cx="9831179" cy="692497"/>
          </a:xfrm>
          <a:prstGeom prst="rect">
            <a:avLst/>
          </a:prstGeom>
        </p:spPr>
        <p:txBody>
          <a:bodyPr lIns="0" tIns="0" rIns="0" bIns="0"/>
          <a:lstStyle>
            <a:lvl1pPr>
              <a:defRPr sz="4000" b="1" i="0">
                <a:solidFill>
                  <a:srgbClr val="231F20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15" name="Holder 3">
            <a:extLst>
              <a:ext uri="{FF2B5EF4-FFF2-40B4-BE49-F238E27FC236}">
                <a16:creationId xmlns:a16="http://schemas.microsoft.com/office/drawing/2014/main" id="{6664E790-0C35-794B-A4F1-15C338A87B83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445476" y="1600200"/>
            <a:ext cx="984152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rgbClr val="DB322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16" name="Holder 3">
            <a:extLst>
              <a:ext uri="{FF2B5EF4-FFF2-40B4-BE49-F238E27FC236}">
                <a16:creationId xmlns:a16="http://schemas.microsoft.com/office/drawing/2014/main" id="{0AD376C9-CDBC-D640-B36C-AFA865817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5475" y="2487271"/>
            <a:ext cx="4812325" cy="3380129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baseline="0">
                <a:latin typeface="+mn-lt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4" name="Диаграмма 3">
            <a:extLst>
              <a:ext uri="{FF2B5EF4-FFF2-40B4-BE49-F238E27FC236}">
                <a16:creationId xmlns:a16="http://schemas.microsoft.com/office/drawing/2014/main" id="{CCC3BD27-F3E5-8F4B-9214-A6418070F1BC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486400" y="2487271"/>
            <a:ext cx="4789488" cy="33801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>
            <a:lvl1pPr>
              <a:defRPr sz="14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4458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em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30D39B-0FDC-4C4A-BC91-08EE11F385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2858" t="150" r="29882" b="-46"/>
          <a:stretch/>
        </p:blipFill>
        <p:spPr>
          <a:xfrm>
            <a:off x="10608000" y="0"/>
            <a:ext cx="1584000" cy="6876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758F47-73B5-B345-A2A8-E8765DB2E52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75959"/>
            <a:ext cx="1524000" cy="39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10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9" r:id="rId2"/>
    <p:sldLayoutId id="2147483676" r:id="rId3"/>
    <p:sldLayoutId id="2147483674" r:id="rId4"/>
    <p:sldLayoutId id="2147483668" r:id="rId5"/>
    <p:sldLayoutId id="2147483670" r:id="rId6"/>
  </p:sldLayoutIdLst>
  <p:hf hdr="0"/>
  <p:txStyles>
    <p:titleStyle>
      <a:lvl1pPr>
        <a:defRPr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>
        <a:defRPr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vamfaza.ru/vidy-lamp-i-osveshhenija/" TargetMode="External"/><Relationship Id="rId3" Type="http://schemas.openxmlformats.org/officeDocument/2006/relationships/image" Target="../media/image35.png"/><Relationship Id="rId7" Type="http://schemas.openxmlformats.org/officeDocument/2006/relationships/hyperlink" Target="https://vemiru.ru/info/edinicy-izmerenija-svetovogo-izluchenija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tudbooks.net/2575845/tovarovedenie/sanitarno_gigienicheskie_meropriyatiya" TargetMode="External"/><Relationship Id="rId5" Type="http://schemas.openxmlformats.org/officeDocument/2006/relationships/hyperlink" Target="https://interalighting.ru/blog/2517_vliyanie-osveshchennosti" TargetMode="External"/><Relationship Id="rId4" Type="http://schemas.openxmlformats.org/officeDocument/2006/relationships/hyperlink" Target="https://kfdvgtu.ru/estestvennoe-osveshchenie-kak-vliyaet-na-sostoyanie-zdorovya/" TargetMode="External"/><Relationship Id="rId9" Type="http://schemas.openxmlformats.org/officeDocument/2006/relationships/hyperlink" Target="https://ru.wikipedia.org/w/index.php?search=%D0%BB%D0%B0%D0%BC%D0%BF%D1%8B+%D0%BE%D1%81%D0%B2%D0%B5%D1%89%D0%B5%D0%BD%D0%B8%D1%8F&amp;title=%D0%A1%D0%BB%D1%83%D0%B6%D0%B5%D0%B1%D0%BD%D0%B0%D1%8F%3A%D0%9F%D0%BE%D0%B8%D1%81%D0%BA&amp;go=%D0%9F%D0%B5%D1%80%D0%B5%D0%B9%D1%82%D0%B8&amp;ns0=1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0CE46B-2312-1F41-AD1F-D02AD6F88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720" y="659011"/>
            <a:ext cx="11138559" cy="2769989"/>
          </a:xfrm>
        </p:spPr>
        <p:txBody>
          <a:bodyPr/>
          <a:lstStyle/>
          <a:p>
            <a:pPr algn="ctr"/>
            <a:r>
              <a:rPr lang="ru-RU" dirty="0"/>
              <a:t>Как сэкономить на освещении и при этом сохранить здоровье школьника</a:t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7ADB1578-5079-8F40-8AA7-A92AEA13706D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981200" y="4572000"/>
            <a:ext cx="8464879" cy="1477328"/>
          </a:xfrm>
        </p:spPr>
        <p:txBody>
          <a:bodyPr/>
          <a:lstStyle/>
          <a:p>
            <a:pPr algn="ctr"/>
            <a:r>
              <a:rPr lang="ru-RU" dirty="0"/>
              <a:t>Автор: Власова Дарья Юрьевна</a:t>
            </a:r>
          </a:p>
          <a:p>
            <a:pPr algn="ctr"/>
            <a:r>
              <a:rPr lang="ru-RU" dirty="0"/>
              <a:t>Богородский городской округ, г. Ногинск ЦО №12, 8 класс</a:t>
            </a:r>
          </a:p>
          <a:p>
            <a:pPr algn="ctr"/>
            <a:r>
              <a:rPr lang="ru-RU" dirty="0"/>
              <a:t>Научный руководитель проекта (Власов Юрий Геннадьевич, учитель физики ЦО №12)</a:t>
            </a:r>
          </a:p>
        </p:txBody>
      </p:sp>
    </p:spTree>
    <p:extLst>
      <p:ext uri="{BB962C8B-B14F-4D97-AF65-F5344CB8AC3E}">
        <p14:creationId xmlns:p14="http://schemas.microsoft.com/office/powerpoint/2010/main" val="3090772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324" y="457200"/>
            <a:ext cx="9831179" cy="1219200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chemeClr val="bg1"/>
                </a:solidFill>
              </a:rPr>
              <a:t>Описание хода работы над проектом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8D86D261-8350-40E8-B0E2-CC94C1E25D53}"/>
              </a:ext>
            </a:extLst>
          </p:cNvPr>
          <p:cNvSpPr txBox="1">
            <a:spLocks/>
          </p:cNvSpPr>
          <p:nvPr/>
        </p:nvSpPr>
        <p:spPr>
          <a:xfrm>
            <a:off x="3505200" y="832936"/>
            <a:ext cx="5718379" cy="233864"/>
          </a:xfrm>
          <a:prstGeom prst="rect">
            <a:avLst/>
          </a:prstGeom>
        </p:spPr>
        <p:txBody>
          <a:bodyPr lIns="0" tIns="0" rIns="0" bIns="0">
            <a:normAutofit fontScale="97500"/>
          </a:bodyPr>
          <a:lstStyle>
            <a:lvl1pPr>
              <a:defRPr sz="4000" b="1" i="0">
                <a:solidFill>
                  <a:srgbClr val="231F20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ru-RU" sz="1400" kern="0" dirty="0">
                <a:solidFill>
                  <a:schemeClr val="bg1"/>
                </a:solidFill>
              </a:rPr>
              <a:t>Показания люксметра днем(график)</a:t>
            </a:r>
          </a:p>
        </p:txBody>
      </p:sp>
      <p:graphicFrame>
        <p:nvGraphicFramePr>
          <p:cNvPr id="12" name="Объект 16">
            <a:extLst>
              <a:ext uri="{FF2B5EF4-FFF2-40B4-BE49-F238E27FC236}">
                <a16:creationId xmlns:a16="http://schemas.microsoft.com/office/drawing/2014/main" id="{C49F25B2-336D-4F51-9942-A1D1012D2A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5052914"/>
              </p:ext>
            </p:extLst>
          </p:nvPr>
        </p:nvGraphicFramePr>
        <p:xfrm>
          <a:off x="531018" y="1114289"/>
          <a:ext cx="9831180" cy="2365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383AFE17-B01A-4A98-A079-31168F2C05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1916495"/>
              </p:ext>
            </p:extLst>
          </p:nvPr>
        </p:nvGraphicFramePr>
        <p:xfrm>
          <a:off x="531019" y="3479801"/>
          <a:ext cx="9831180" cy="2413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D78202D6-06A4-4799-B51A-BAC76BB1E451}"/>
              </a:ext>
            </a:extLst>
          </p:cNvPr>
          <p:cNvSpPr txBox="1"/>
          <p:nvPr/>
        </p:nvSpPr>
        <p:spPr>
          <a:xfrm>
            <a:off x="135233" y="3650978"/>
            <a:ext cx="461665" cy="18796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Люксы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6F6DEA-6BDD-4195-81AB-5B5CF1762A85}"/>
              </a:ext>
            </a:extLst>
          </p:cNvPr>
          <p:cNvSpPr txBox="1"/>
          <p:nvPr/>
        </p:nvSpPr>
        <p:spPr>
          <a:xfrm>
            <a:off x="114436" y="1320121"/>
            <a:ext cx="461665" cy="18796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Люксы</a:t>
            </a:r>
          </a:p>
        </p:txBody>
      </p:sp>
    </p:spTree>
    <p:extLst>
      <p:ext uri="{BB962C8B-B14F-4D97-AF65-F5344CB8AC3E}">
        <p14:creationId xmlns:p14="http://schemas.microsoft.com/office/powerpoint/2010/main" val="403888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Graphic spid="12" grpId="0">
        <p:bldAsOne/>
      </p:bldGraphic>
      <p:bldGraphic spid="13" grpId="0">
        <p:bldAsOne/>
      </p:bldGraphic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601" y="188580"/>
            <a:ext cx="9831179" cy="121920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Описание хода работы над проектом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57E66F-9FE1-4883-9140-30F57EF2DD94}"/>
              </a:ext>
            </a:extLst>
          </p:cNvPr>
          <p:cNvSpPr txBox="1"/>
          <p:nvPr/>
        </p:nvSpPr>
        <p:spPr>
          <a:xfrm>
            <a:off x="195380" y="1367929"/>
            <a:ext cx="1005840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sz="2400" b="1" dirty="0">
                <a:solidFill>
                  <a:schemeClr val="bg1"/>
                </a:solidFill>
                <a:latin typeface="GeometriaBold"/>
                <a:cs typeface="Arial" panose="020B0604020202020204" pitchFamily="34" charset="0"/>
              </a:rPr>
              <a:t>Световой поток светодиодов определяет качество излучаемого и видимого для зрения света, который выдает светильник. Он зависит от следующих физических характеристик.</a:t>
            </a:r>
          </a:p>
          <a:p>
            <a:pPr marL="0" indent="0">
              <a:buNone/>
            </a:pP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D088D7-552B-48A0-B76A-FAF0F3AD6712}"/>
              </a:ext>
            </a:extLst>
          </p:cNvPr>
          <p:cNvSpPr txBox="1"/>
          <p:nvPr/>
        </p:nvSpPr>
        <p:spPr>
          <a:xfrm>
            <a:off x="216269" y="2473406"/>
            <a:ext cx="609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bg1"/>
                </a:solidFill>
                <a:latin typeface="GeometriaBold"/>
                <a:cs typeface="Arial" panose="020B0604020202020204" pitchFamily="34" charset="0"/>
              </a:rPr>
              <a:t>светоотдачи;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bg1"/>
                </a:solidFill>
                <a:latin typeface="GeometriaBold"/>
                <a:cs typeface="Arial" panose="020B0604020202020204" pitchFamily="34" charset="0"/>
              </a:rPr>
              <a:t>мощности прибора;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bg1"/>
                </a:solidFill>
                <a:latin typeface="GeometriaBold"/>
                <a:cs typeface="Arial" panose="020B0604020202020204" pitchFamily="34" charset="0"/>
              </a:rPr>
              <a:t>химического состава;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bg1"/>
                </a:solidFill>
                <a:latin typeface="GeometriaBold"/>
                <a:cs typeface="Arial" panose="020B0604020202020204" pitchFamily="34" charset="0"/>
              </a:rPr>
              <a:t>особенностей линзы;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bg1"/>
                </a:solidFill>
                <a:latin typeface="GeometriaBold"/>
                <a:cs typeface="Arial" panose="020B0604020202020204" pitchFamily="34" charset="0"/>
              </a:rPr>
              <a:t>экономичность.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92AB3CC-FBEA-419E-A365-E9CE3E2A9C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819" y="2086501"/>
            <a:ext cx="3440695" cy="2197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FC78B7-368B-4E7F-A6EC-DD6E8C6A32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4" r="53353" b="46001"/>
          <a:stretch/>
        </p:blipFill>
        <p:spPr>
          <a:xfrm flipH="1">
            <a:off x="281822" y="4301067"/>
            <a:ext cx="1102306" cy="117382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F67E742-A661-4003-946C-B79212AD80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04" b="40840"/>
          <a:stretch/>
        </p:blipFill>
        <p:spPr>
          <a:xfrm flipH="1">
            <a:off x="1755091" y="4412398"/>
            <a:ext cx="737447" cy="108359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1AC8F12-2995-43F0-9DFC-2012CEB1B94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2" r="50000" b="36711"/>
          <a:stretch/>
        </p:blipFill>
        <p:spPr>
          <a:xfrm flipH="1">
            <a:off x="7505867" y="4103594"/>
            <a:ext cx="1106831" cy="137574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88E172D-4D40-4240-89AD-7DC04F2385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86597" y="4258510"/>
            <a:ext cx="785576" cy="10526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A1283F-8264-41B1-8859-D0432FDE2B3E}"/>
              </a:ext>
            </a:extLst>
          </p:cNvPr>
          <p:cNvSpPr txBox="1"/>
          <p:nvPr/>
        </p:nvSpPr>
        <p:spPr>
          <a:xfrm>
            <a:off x="-53506" y="527586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Лампа накаливания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7CE3E8-7954-4CD1-9948-9C9ECB6E80EB}"/>
              </a:ext>
            </a:extLst>
          </p:cNvPr>
          <p:cNvSpPr txBox="1"/>
          <p:nvPr/>
        </p:nvSpPr>
        <p:spPr>
          <a:xfrm>
            <a:off x="1479154" y="5237266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Лампа галогеновая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7B883B-807B-4834-8EC5-D165DD9F7D08}"/>
              </a:ext>
            </a:extLst>
          </p:cNvPr>
          <p:cNvSpPr txBox="1"/>
          <p:nvPr/>
        </p:nvSpPr>
        <p:spPr>
          <a:xfrm>
            <a:off x="2862772" y="5226018"/>
            <a:ext cx="2206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Лампа энергосберегающая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6A0A4D-713D-40CF-8105-B710F2AD47F9}"/>
              </a:ext>
            </a:extLst>
          </p:cNvPr>
          <p:cNvSpPr txBox="1"/>
          <p:nvPr/>
        </p:nvSpPr>
        <p:spPr>
          <a:xfrm>
            <a:off x="7221083" y="5258797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Лампа светодиодная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9436E1F-B13C-4F59-8E4B-B85E0D471E06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825" y="4040132"/>
            <a:ext cx="1423035" cy="1423035"/>
          </a:xfrm>
          <a:prstGeom prst="rect">
            <a:avLst/>
          </a:prstGeom>
        </p:spPr>
      </p:pic>
      <p:sp>
        <p:nvSpPr>
          <p:cNvPr id="21" name="TextBox 17">
            <a:extLst>
              <a:ext uri="{FF2B5EF4-FFF2-40B4-BE49-F238E27FC236}">
                <a16:creationId xmlns:a16="http://schemas.microsoft.com/office/drawing/2014/main" id="{59588C79-3FB8-4B8A-BBC4-A22FECCDF0B3}"/>
              </a:ext>
            </a:extLst>
          </p:cNvPr>
          <p:cNvSpPr txBox="1"/>
          <p:nvPr/>
        </p:nvSpPr>
        <p:spPr>
          <a:xfrm>
            <a:off x="4964677" y="5147684"/>
            <a:ext cx="2205990" cy="774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</a:rPr>
              <a:t>Лампа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bg1"/>
                </a:solidFill>
              </a:rPr>
              <a:t>люминесцентная</a:t>
            </a:r>
          </a:p>
        </p:txBody>
      </p:sp>
    </p:spTree>
    <p:extLst>
      <p:ext uri="{BB962C8B-B14F-4D97-AF65-F5344CB8AC3E}">
        <p14:creationId xmlns:p14="http://schemas.microsoft.com/office/powerpoint/2010/main" val="304668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324" y="457200"/>
            <a:ext cx="9831179" cy="762000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Выводы, результаты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637F65-2023-4A24-9B1A-AC145763E643}"/>
              </a:ext>
            </a:extLst>
          </p:cNvPr>
          <p:cNvSpPr txBox="1"/>
          <p:nvPr/>
        </p:nvSpPr>
        <p:spPr>
          <a:xfrm>
            <a:off x="228600" y="1230923"/>
            <a:ext cx="9831179" cy="4536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Выяснила и разобрала понятия освещённости и светового потока.</a:t>
            </a:r>
            <a:endParaRPr lang="ru-RU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Изучила и определила освещённость в отдельных кабинетах нашей школы. Освещённость в классах в дневное и в вечернее время недостаточно хорошая, особенно над доской. </a:t>
            </a:r>
            <a:endParaRPr lang="ru-RU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Оценила точность измерений освещённости с помощью мобильного приложения и специального прибора(люксметра).</a:t>
            </a:r>
            <a:endParaRPr lang="ru-RU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Сравнила измеренную освещенность в кабинетах с допустимыми нормами СанПиН.</a:t>
            </a:r>
            <a:endParaRPr lang="ru-RU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Выяснила зависимость светового потока от видов ламп.</a:t>
            </a:r>
            <a:endParaRPr lang="ru-RU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ru-RU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Предложения по усовершенствованию освещённости:</a:t>
            </a:r>
            <a:endParaRPr lang="ru-RU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улучшения освещённости необходимо установить над школьными досками специальные зеркальные светильники со светодиодными лампами.</a:t>
            </a:r>
            <a:endParaRPr lang="ru-RU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экономичность и эффективность светодиодных ламп позволит улучшить  здоровье и сэкономить денежные средства</a:t>
            </a:r>
            <a:endParaRPr lang="ru-RU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 выборе ламп освещения необходимо отдавать предпочтение более теплым тонам, т.к. они приближены к естественному свету.</a:t>
            </a:r>
            <a:endParaRPr lang="ru-RU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805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62000" y="2362200"/>
            <a:ext cx="9841525" cy="338012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kern="1200" dirty="0">
                <a:solidFill>
                  <a:schemeClr val="bg1"/>
                </a:solidFill>
                <a:latin typeface="GeometriaBold"/>
              </a:rPr>
              <a:t>Провести исследование освещённости в торговых помещениях, офисных помещениях и на улицах города(во дворах, на пешеходных переходах)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kern="1200" dirty="0">
                <a:solidFill>
                  <a:schemeClr val="bg1"/>
                </a:solidFill>
                <a:latin typeface="GeometriaBold"/>
              </a:rPr>
              <a:t>Провести сравнительный анализ среди светодиодных ламп, которые имеются в продаже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324" y="457200"/>
            <a:ext cx="9831179" cy="114300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Планы по дальнейшему развитию проекта </a:t>
            </a:r>
          </a:p>
        </p:txBody>
      </p:sp>
    </p:spTree>
    <p:extLst>
      <p:ext uri="{BB962C8B-B14F-4D97-AF65-F5344CB8AC3E}">
        <p14:creationId xmlns:p14="http://schemas.microsoft.com/office/powerpoint/2010/main" val="702598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521243"/>
            <a:ext cx="9831179" cy="114300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Спасибо за внимание!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0A53B2-7EF1-4B59-AF83-319C3DC52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43000"/>
            <a:ext cx="3505202" cy="4673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B5C6E8-2DFA-4EDB-BEBF-5895797065DB}"/>
              </a:ext>
            </a:extLst>
          </p:cNvPr>
          <p:cNvSpPr txBox="1"/>
          <p:nvPr/>
        </p:nvSpPr>
        <p:spPr>
          <a:xfrm>
            <a:off x="5105400" y="1996093"/>
            <a:ext cx="6094324" cy="2967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sz="1400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https://kfdvgtu.ru/estestvennoe-osveshchenie-kak-vliyaet-na-sostoyanie-zdorovya/</a:t>
            </a:r>
            <a:endParaRPr lang="ru-RU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sz="1400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https://interalighting.ru/blog/2517_vliyanie-osveshchennosti</a:t>
            </a:r>
            <a:endParaRPr lang="ru-RU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sz="1400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https://studbooks.net/2575845/tovarovedenie/sanitarno_gigienicheskie_meropriyatiya</a:t>
            </a:r>
            <a:endParaRPr lang="ru-RU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sz="1400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https://vemiru.ru/info/edinicy-izmerenija-svetovogo-izluchenija/</a:t>
            </a:r>
            <a:endParaRPr lang="ru-RU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ru-RU" sz="1400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https://vamfaza.ru/vidy-lamp-i-osveshhenija/</a:t>
            </a:r>
            <a:endParaRPr lang="ru-RU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1400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https://ru.wikipedia.org/w/index.php?search=лампы+освещения&amp;title=Служебная%3AПоиск&amp;go=Перейти&amp;ns0=1</a:t>
            </a:r>
            <a:endParaRPr lang="ru-RU" sz="1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998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9">
            <a:extLst>
              <a:ext uri="{FF2B5EF4-FFF2-40B4-BE49-F238E27FC236}">
                <a16:creationId xmlns:a16="http://schemas.microsoft.com/office/drawing/2014/main" id="{7AAEAAB6-8304-4BB9-B2BA-F995B2543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7800" y="2133600"/>
            <a:ext cx="9841525" cy="3380129"/>
          </a:xfrm>
        </p:spPr>
        <p:txBody>
          <a:bodyPr/>
          <a:lstStyle/>
          <a:p>
            <a:pPr algn="just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ru-RU" sz="2400" b="1" dirty="0">
                <a:solidFill>
                  <a:schemeClr val="bg1"/>
                </a:solidFill>
              </a:rPr>
              <a:t>Включенные искусственные лампы оказывают прямое воздействие на сетчатку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наших глаз. Эти приборы вызывают у человека усталость, приводят к переутомлению и головным болям в том случае, если не сбалансировано соотношение яркостей или имеет место слепящее действие.</a:t>
            </a:r>
          </a:p>
          <a:p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CFF86D7-9435-45C4-904A-E99171C024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056" y="4356847"/>
            <a:ext cx="3599933" cy="2313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0946867-2825-4972-B6EF-41F4B8797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" y="4356847"/>
            <a:ext cx="3695555" cy="2313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D7B7AD5-2CD7-495A-B883-11E319228B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635" y="4225527"/>
            <a:ext cx="3206044" cy="2313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329C8414-AA8A-4DF2-BF88-F958AD06A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15543"/>
            <a:ext cx="9831179" cy="692497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Проблематика и актуальность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387099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1669" y="685800"/>
            <a:ext cx="9831179" cy="692497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Проблематика и актуальность проекта</a:t>
            </a:r>
          </a:p>
        </p:txBody>
      </p:sp>
      <p:sp>
        <p:nvSpPr>
          <p:cNvPr id="5" name="Текст 9">
            <a:extLst>
              <a:ext uri="{FF2B5EF4-FFF2-40B4-BE49-F238E27FC236}">
                <a16:creationId xmlns:a16="http://schemas.microsoft.com/office/drawing/2014/main" id="{6F292524-2886-4089-A708-436426F99F84}"/>
              </a:ext>
            </a:extLst>
          </p:cNvPr>
          <p:cNvSpPr txBox="1">
            <a:spLocks/>
          </p:cNvSpPr>
          <p:nvPr/>
        </p:nvSpPr>
        <p:spPr>
          <a:xfrm>
            <a:off x="1143000" y="2202967"/>
            <a:ext cx="10128519" cy="2452065"/>
          </a:xfrm>
          <a:prstGeom prst="rect">
            <a:avLst/>
          </a:prstGeom>
        </p:spPr>
        <p:txBody>
          <a:bodyPr lIns="0" tIns="0" rIns="0" bIns="0"/>
          <a:lstStyle>
            <a:lvl1pPr marL="0">
              <a:defRPr sz="1400" baseline="0">
                <a:latin typeface="+mn-lt"/>
                <a:ea typeface="+mn-ea"/>
                <a:cs typeface="Arial" panose="020B0604020202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GeometriaBold"/>
              </a:rPr>
              <a:t>	</a:t>
            </a:r>
            <a:r>
              <a:rPr lang="ru-RU" sz="2400" b="1" dirty="0">
                <a:solidFill>
                  <a:schemeClr val="bg1"/>
                </a:solidFill>
                <a:latin typeface="GeometriaBold"/>
              </a:rPr>
              <a:t>Э</a:t>
            </a:r>
            <a:r>
              <a:rPr lang="ru-RU" sz="2400" b="1" i="0" dirty="0">
                <a:solidFill>
                  <a:schemeClr val="bg1"/>
                </a:solidFill>
                <a:effectLst/>
                <a:latin typeface="GeometriaBold"/>
              </a:rPr>
              <a:t>кономия электроэнергии — это не только сэкономленные деньги, но и реальный вклад в сокращение собственного углеродного следа, а значит — личный вклад в то, чтобы остановить климатический кризис.</a:t>
            </a:r>
            <a:endParaRPr lang="ru-RU" sz="2400" kern="0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EED8509-D6F7-46EB-83C3-C25F55340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043761"/>
            <a:ext cx="3810002" cy="23570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2168A4D-BEDF-415B-9F8E-8052939745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08" y="3988765"/>
            <a:ext cx="2335889" cy="2385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F5D7D57-2757-418B-8A3B-5F6EE59D2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917" y="3961831"/>
            <a:ext cx="4331989" cy="24389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005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75237" y="1447800"/>
            <a:ext cx="9841525" cy="36576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bg1"/>
                </a:solidFill>
              </a:rPr>
              <a:t>Выяснить значение понятий освещённость и световой поток.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bg1"/>
                </a:solidFill>
              </a:rPr>
              <a:t>Изучить и сравнить освещенность в отдельных кабинетах нашей школы.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bg1"/>
                </a:solidFill>
              </a:rPr>
              <a:t>Оценить точность измерений освещённости с помощью мобильного приложения и специального прибора.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324" y="457200"/>
            <a:ext cx="9831179" cy="692497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Цель и задачи проекта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EBC2E31-D920-4DD4-A36D-9DFAA757C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258" y="4222622"/>
            <a:ext cx="2845127" cy="23042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6BED950-D1D4-4F15-A231-E2B7D8592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13" y="4303893"/>
            <a:ext cx="3796672" cy="22054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96E18513-3576-469A-B407-7A9AF7204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958" y="4191000"/>
            <a:ext cx="3477453" cy="2318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682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68317" y="1436262"/>
            <a:ext cx="9841525" cy="338012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bg1"/>
                </a:solidFill>
              </a:rPr>
              <a:t>Сравнить измеренную освещенность в кабинетах с допустимыми нормами СанПиН.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bg1"/>
                </a:solidFill>
              </a:rPr>
              <a:t>Изучить зависимость светового потока от видов ламп.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chemeClr val="bg1"/>
                </a:solidFill>
              </a:rPr>
              <a:t>Предложить способ усовершенствования освещённости при её недостаточном уровне.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0555" y="491951"/>
            <a:ext cx="9831179" cy="692497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Цель и задачи проекта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0B05DE-EAB7-4F92-A881-1474325BA6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785471"/>
            <a:ext cx="4600853" cy="2719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64CBE38-984E-48C3-B520-475356E9C5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32" y="3785471"/>
            <a:ext cx="5698481" cy="2665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5177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324" y="457200"/>
            <a:ext cx="9831179" cy="121920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Описание хода работы над проектом</a:t>
            </a:r>
          </a:p>
        </p:txBody>
      </p:sp>
      <p:pic>
        <p:nvPicPr>
          <p:cNvPr id="7" name="Объект 3">
            <a:extLst>
              <a:ext uri="{FF2B5EF4-FFF2-40B4-BE49-F238E27FC236}">
                <a16:creationId xmlns:a16="http://schemas.microsoft.com/office/drawing/2014/main" id="{8CD7FFDB-4649-4F51-A0FD-5E02DEFA0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24" y="2530333"/>
            <a:ext cx="2082839" cy="2888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17CB9EC-7AD8-4AA7-B117-4B5487C5AC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739" y="2635271"/>
            <a:ext cx="2685077" cy="2819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2B4ED4-58B2-4DF7-A46E-805678BB25CC}"/>
              </a:ext>
            </a:extLst>
          </p:cNvPr>
          <p:cNvSpPr txBox="1"/>
          <p:nvPr/>
        </p:nvSpPr>
        <p:spPr>
          <a:xfrm>
            <a:off x="702139" y="5406666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YS Text"/>
              </a:rPr>
              <a:t>Павел Николаевич Яблочков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A16437B-166A-4DC4-A2BA-8677423347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707" y="2675596"/>
            <a:ext cx="2082839" cy="2731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4462795-F1C3-4B72-9522-644BE63158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5" r="18092"/>
          <a:stretch/>
        </p:blipFill>
        <p:spPr>
          <a:xfrm>
            <a:off x="8773814" y="2683820"/>
            <a:ext cx="1757442" cy="2771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BA187E-B4D3-4DDB-B049-E0E48D56E6F0}"/>
              </a:ext>
            </a:extLst>
          </p:cNvPr>
          <p:cNvSpPr txBox="1"/>
          <p:nvPr/>
        </p:nvSpPr>
        <p:spPr>
          <a:xfrm>
            <a:off x="7193372" y="5406666"/>
            <a:ext cx="3283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YS Text"/>
              </a:rPr>
              <a:t>Томас </a:t>
            </a:r>
            <a:r>
              <a:rPr lang="ru-RU" sz="2400" b="1" dirty="0" err="1">
                <a:solidFill>
                  <a:schemeClr val="bg1"/>
                </a:solidFill>
                <a:latin typeface="YS Text"/>
              </a:rPr>
              <a:t>Алва</a:t>
            </a:r>
            <a:r>
              <a:rPr lang="ru-RU" sz="2400" b="1" dirty="0">
                <a:solidFill>
                  <a:schemeClr val="bg1"/>
                </a:solidFill>
                <a:latin typeface="YS Text"/>
              </a:rPr>
              <a:t> Эдисон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B2E78C-0098-416F-A9B5-C0E9B625A965}"/>
              </a:ext>
            </a:extLst>
          </p:cNvPr>
          <p:cNvSpPr txBox="1"/>
          <p:nvPr/>
        </p:nvSpPr>
        <p:spPr>
          <a:xfrm>
            <a:off x="6760303" y="5868331"/>
            <a:ext cx="3505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разработал один из первых коммерчески успешных вариантов электрической 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</a:rPr>
              <a:t>лампы накаливания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157DCB-AA49-405E-96F9-D758BF52B919}"/>
              </a:ext>
            </a:extLst>
          </p:cNvPr>
          <p:cNvSpPr txBox="1"/>
          <p:nvPr/>
        </p:nvSpPr>
        <p:spPr>
          <a:xfrm>
            <a:off x="1006939" y="5868331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</a:rPr>
              <a:t>Разработал дуговую лампу, больше известную, как «свеча Яблочкова»</a:t>
            </a:r>
          </a:p>
        </p:txBody>
      </p:sp>
    </p:spTree>
    <p:extLst>
      <p:ext uri="{BB962C8B-B14F-4D97-AF65-F5344CB8AC3E}">
        <p14:creationId xmlns:p14="http://schemas.microsoft.com/office/powerpoint/2010/main" val="78440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324" y="457200"/>
            <a:ext cx="9831179" cy="121920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Описание хода работы над проектом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766F5F-19E3-46CE-AF7B-D63DF9E417AD}"/>
              </a:ext>
            </a:extLst>
          </p:cNvPr>
          <p:cNvSpPr txBox="1"/>
          <p:nvPr/>
        </p:nvSpPr>
        <p:spPr>
          <a:xfrm>
            <a:off x="381000" y="1909270"/>
            <a:ext cx="6324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GeometriaBold"/>
                <a:cs typeface="Arial" panose="020B0604020202020204" pitchFamily="34" charset="0"/>
              </a:rPr>
              <a:t>	</a:t>
            </a:r>
            <a:r>
              <a:rPr lang="ru-RU" sz="2400" b="1" dirty="0">
                <a:solidFill>
                  <a:schemeClr val="bg1"/>
                </a:solidFill>
                <a:latin typeface="GeometriaBold"/>
                <a:cs typeface="Arial" panose="020B0604020202020204" pitchFamily="34" charset="0"/>
              </a:rPr>
              <a:t>Освещённость — световая величина, равная отношению светового потока, падающего на малый участок поверхности, к его площади.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FF5E48-F075-4E9D-84EB-722BBEEBB3D7}"/>
              </a:ext>
            </a:extLst>
          </p:cNvPr>
          <p:cNvSpPr txBox="1"/>
          <p:nvPr/>
        </p:nvSpPr>
        <p:spPr>
          <a:xfrm>
            <a:off x="381000" y="3395223"/>
            <a:ext cx="62484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GeometriaBold"/>
                <a:cs typeface="Arial" panose="020B0604020202020204" pitchFamily="34" charset="0"/>
              </a:rPr>
              <a:t>	</a:t>
            </a:r>
            <a:r>
              <a:rPr lang="ru-RU" sz="2400" b="1" dirty="0">
                <a:solidFill>
                  <a:schemeClr val="bg1"/>
                </a:solidFill>
                <a:latin typeface="GeometriaBold"/>
                <a:cs typeface="Arial" panose="020B0604020202020204" pitchFamily="34" charset="0"/>
              </a:rPr>
              <a:t>Световой поток — физическая величина, характеризующая количество «световой» мощности в соответствующем потоке излучения, где под световой мощностью понимается световая энергия, переносимая излучением через некоторую поверхность за единицу времени.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0711D29-7EF4-4D21-AD0D-5656E5A603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02"/>
          <a:stretch/>
        </p:blipFill>
        <p:spPr>
          <a:xfrm>
            <a:off x="8382000" y="1445145"/>
            <a:ext cx="2080402" cy="2677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12365A0-8C97-4702-BDEA-0843C6759B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618" y="3886200"/>
            <a:ext cx="4870382" cy="2804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016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324" y="457200"/>
            <a:ext cx="9831179" cy="121920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Описание хода работы над проектом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824627-0767-432E-9019-A98DE835884B}"/>
              </a:ext>
            </a:extLst>
          </p:cNvPr>
          <p:cNvSpPr txBox="1"/>
          <p:nvPr/>
        </p:nvSpPr>
        <p:spPr>
          <a:xfrm>
            <a:off x="152400" y="1676400"/>
            <a:ext cx="58674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ru-RU" sz="2000" b="1" dirty="0">
                <a:solidFill>
                  <a:schemeClr val="bg1"/>
                </a:solidFill>
              </a:rPr>
              <a:t>В ходе работы я использовала программу </a:t>
            </a:r>
            <a:r>
              <a:rPr lang="en-US" sz="2000" b="1" dirty="0">
                <a:solidFill>
                  <a:schemeClr val="bg1"/>
                </a:solidFill>
              </a:rPr>
              <a:t>“</a:t>
            </a:r>
            <a:r>
              <a:rPr lang="ru-RU" sz="2000" b="1" dirty="0">
                <a:solidFill>
                  <a:schemeClr val="bg1"/>
                </a:solidFill>
              </a:rPr>
              <a:t>ФОТОМЕТР </a:t>
            </a:r>
            <a:r>
              <a:rPr lang="en-US" sz="2000" b="1" dirty="0">
                <a:solidFill>
                  <a:schemeClr val="bg1"/>
                </a:solidFill>
              </a:rPr>
              <a:t>PRO”</a:t>
            </a:r>
            <a:r>
              <a:rPr lang="ru-RU" sz="2000" b="1" dirty="0">
                <a:solidFill>
                  <a:schemeClr val="bg1"/>
                </a:solidFill>
              </a:rPr>
              <a:t>, установленную на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планшет. Погрешность данной программы незначительная.</a:t>
            </a:r>
          </a:p>
          <a:p>
            <a:pPr marL="0" indent="0" algn="just">
              <a:buNone/>
            </a:pPr>
            <a:r>
              <a:rPr lang="ru-RU" sz="2000" b="1" dirty="0">
                <a:solidFill>
                  <a:schemeClr val="bg1"/>
                </a:solidFill>
              </a:rPr>
              <a:t>Для доказательства работоспособности программы я нашла в справочных таблицах информацию о том какую освещённость даёт лампа накаливания мощностью 40 Вт. Согласно справочным данным это значение составляет примерно 200-300 </a:t>
            </a:r>
            <a:r>
              <a:rPr lang="ru-RU" sz="2000" b="1" dirty="0" err="1">
                <a:solidFill>
                  <a:schemeClr val="bg1"/>
                </a:solidFill>
              </a:rPr>
              <a:t>лк</a:t>
            </a:r>
            <a:r>
              <a:rPr lang="ru-RU" sz="2000" b="1" dirty="0">
                <a:solidFill>
                  <a:schemeClr val="bg1"/>
                </a:solidFill>
              </a:rPr>
              <a:t> на расстоянии 40-50 см от источника света и находится непосредственно под ним. </a:t>
            </a:r>
          </a:p>
          <a:p>
            <a:pPr marL="0" indent="0" algn="just">
              <a:buNone/>
            </a:pPr>
            <a:r>
              <a:rPr lang="ru-RU" sz="2000" b="1" dirty="0">
                <a:solidFill>
                  <a:schemeClr val="bg1"/>
                </a:solidFill>
              </a:rPr>
              <a:t>	Люксметр показал значение 268 </a:t>
            </a:r>
            <a:r>
              <a:rPr lang="ru-RU" sz="2000" b="1" dirty="0" err="1">
                <a:solidFill>
                  <a:schemeClr val="bg1"/>
                </a:solidFill>
              </a:rPr>
              <a:t>лк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03EEA33-EC85-46D9-B9F5-8573258FCD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5181600"/>
            <a:ext cx="6232591" cy="149965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6A7F6C-D956-410D-B4AC-FEABE75EB2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066800"/>
            <a:ext cx="3028950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726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324" y="457200"/>
            <a:ext cx="9831179" cy="121920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Описание хода работы над проектом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57E66F-9FE1-4883-9140-30F57EF2DD94}"/>
              </a:ext>
            </a:extLst>
          </p:cNvPr>
          <p:cNvSpPr txBox="1"/>
          <p:nvPr/>
        </p:nvSpPr>
        <p:spPr>
          <a:xfrm>
            <a:off x="207103" y="1828562"/>
            <a:ext cx="1005840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ru-RU" sz="2000" b="1" dirty="0">
                <a:solidFill>
                  <a:schemeClr val="bg1"/>
                </a:solidFill>
              </a:rPr>
              <a:t>Во время выполнения данной работы, я обошла кабинеты нашей школы днем и вечером и измерила освещенность с помощью мобильного приложения </a:t>
            </a:r>
            <a:r>
              <a:rPr lang="en-US" sz="2000" b="1" dirty="0">
                <a:solidFill>
                  <a:schemeClr val="bg1"/>
                </a:solidFill>
              </a:rPr>
              <a:t>“</a:t>
            </a:r>
            <a:r>
              <a:rPr lang="ru-RU" sz="2000" b="1" dirty="0">
                <a:solidFill>
                  <a:schemeClr val="bg1"/>
                </a:solidFill>
              </a:rPr>
              <a:t>ФОТОМЕТР </a:t>
            </a:r>
            <a:r>
              <a:rPr lang="en-US" sz="2000" b="1" dirty="0">
                <a:solidFill>
                  <a:schemeClr val="bg1"/>
                </a:solidFill>
              </a:rPr>
              <a:t>PRO”</a:t>
            </a:r>
            <a:r>
              <a:rPr lang="ru-RU" sz="2000" b="1" dirty="0">
                <a:solidFill>
                  <a:schemeClr val="bg1"/>
                </a:solidFill>
              </a:rPr>
              <a:t> и с помощью экспонометра.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</a:rPr>
              <a:t>	Показания снимались в центре класса и у доски. 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</a:rPr>
              <a:t>Измерения проходили при естественном свете днём и искусственном освещении вечером.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294CDA-ECBF-4260-B659-139E3D91B2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5" r="19003" b="15183"/>
          <a:stretch/>
        </p:blipFill>
        <p:spPr>
          <a:xfrm>
            <a:off x="1264349" y="3569621"/>
            <a:ext cx="2262274" cy="2836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93FC1B-A47A-4C7F-98BB-C3E86104AF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6" t="15936" r="10460" b="12138"/>
          <a:stretch/>
        </p:blipFill>
        <p:spPr>
          <a:xfrm>
            <a:off x="8991600" y="3610515"/>
            <a:ext cx="2373902" cy="2863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7F7DD59-16EF-4BD8-8527-F7AD02922D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7" t="15952" r="10710" b="18325"/>
          <a:stretch/>
        </p:blipFill>
        <p:spPr>
          <a:xfrm>
            <a:off x="6490237" y="3695711"/>
            <a:ext cx="2331514" cy="2709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0CB6E63-E7EE-4378-B88D-7608344F5A7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8" t="8645" r="15246" b="27749"/>
          <a:stretch/>
        </p:blipFill>
        <p:spPr>
          <a:xfrm>
            <a:off x="3840315" y="3610515"/>
            <a:ext cx="2262275" cy="2862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6912925"/>
      </p:ext>
    </p:extLst>
  </p:cSld>
  <p:clrMapOvr>
    <a:masterClrMapping/>
  </p:clrMapOvr>
</p:sld>
</file>

<file path=ppt/theme/theme1.xml><?xml version="1.0" encoding="utf-8"?>
<a:theme xmlns:a="http://schemas.openxmlformats.org/drawingml/2006/main" name="VZLET_vertical">
  <a:themeElements>
    <a:clrScheme name="Пользовательские 2">
      <a:dk1>
        <a:srgbClr val="000000"/>
      </a:dk1>
      <a:lt1>
        <a:srgbClr val="FFFFFF"/>
      </a:lt1>
      <a:dk2>
        <a:srgbClr val="000000"/>
      </a:dk2>
      <a:lt2>
        <a:srgbClr val="EEECE1"/>
      </a:lt2>
      <a:accent1>
        <a:srgbClr val="DA312A"/>
      </a:accent1>
      <a:accent2>
        <a:srgbClr val="13BDCC"/>
      </a:accent2>
      <a:accent3>
        <a:srgbClr val="F89830"/>
      </a:accent3>
      <a:accent4>
        <a:srgbClr val="E0C300"/>
      </a:accent4>
      <a:accent5>
        <a:srgbClr val="B34695"/>
      </a:accent5>
      <a:accent6>
        <a:srgbClr val="7184E2"/>
      </a:accent6>
      <a:hlink>
        <a:srgbClr val="13BDCC"/>
      </a:hlink>
      <a:folHlink>
        <a:srgbClr val="13BDC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752</Words>
  <Application>Microsoft Office PowerPoint</Application>
  <PresentationFormat>Широкоэкранный</PresentationFormat>
  <Paragraphs>90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Arial Black</vt:lpstr>
      <vt:lpstr>Calibri</vt:lpstr>
      <vt:lpstr>GeometriaBold</vt:lpstr>
      <vt:lpstr>Symbol</vt:lpstr>
      <vt:lpstr>YS Text</vt:lpstr>
      <vt:lpstr>VZLET_vertical</vt:lpstr>
      <vt:lpstr>Как сэкономить на освещении и при этом сохранить здоровье школьника </vt:lpstr>
      <vt:lpstr>Проблематика и актуальность проекта</vt:lpstr>
      <vt:lpstr>Проблематика и актуальность проекта</vt:lpstr>
      <vt:lpstr>Цель и задачи проекта</vt:lpstr>
      <vt:lpstr>Цель и задачи проекта</vt:lpstr>
      <vt:lpstr>Описание хода работы над проектом</vt:lpstr>
      <vt:lpstr>Описание хода работы над проектом</vt:lpstr>
      <vt:lpstr>Описание хода работы над проектом</vt:lpstr>
      <vt:lpstr>Описание хода работы над проектом</vt:lpstr>
      <vt:lpstr>Описание хода работы над проектом</vt:lpstr>
      <vt:lpstr>Описание хода работы над проектом</vt:lpstr>
      <vt:lpstr>Выводы, результаты</vt:lpstr>
      <vt:lpstr>Планы по дальнейшему развитию проекта 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Ухина</dc:creator>
  <cp:lastModifiedBy>Юрий Власов</cp:lastModifiedBy>
  <cp:revision>34</cp:revision>
  <dcterms:created xsi:type="dcterms:W3CDTF">2020-08-24T14:52:36Z</dcterms:created>
  <dcterms:modified xsi:type="dcterms:W3CDTF">2022-02-13T14:59:13Z</dcterms:modified>
</cp:coreProperties>
</file>