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96" r:id="rId4"/>
  </p:sldMasterIdLst>
  <p:notesMasterIdLst>
    <p:notesMasterId r:id="rId22"/>
  </p:notesMasterIdLst>
  <p:handoutMasterIdLst>
    <p:handoutMasterId r:id="rId23"/>
  </p:handoutMasterIdLst>
  <p:sldIdLst>
    <p:sldId id="285" r:id="rId5"/>
    <p:sldId id="289"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Lst>
  <p:sldSz cx="12192000" cy="6858000"/>
  <p:notesSz cx="6858000" cy="9144000"/>
  <p:defaultTextStyle>
    <a:defPPr rtl="0">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52"/>
      </p:cViewPr>
      <p:guideLst/>
    </p:cSldViewPr>
  </p:slideViewPr>
  <p:notesTextViewPr>
    <p:cViewPr>
      <p:scale>
        <a:sx n="1" d="1"/>
        <a:sy n="1" d="1"/>
      </p:scale>
      <p:origin x="0" y="0"/>
    </p:cViewPr>
  </p:notesTextViewPr>
  <p:notesViewPr>
    <p:cSldViewPr snapToGrid="0">
      <p:cViewPr varScale="1">
        <p:scale>
          <a:sx n="99" d="100"/>
          <a:sy n="99" d="100"/>
        </p:scale>
        <p:origin x="357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1"/>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50E80E4-8B4F-4831-86C0-D765FAB72BA4}" type="datetime1">
              <a:rPr lang="ru-RU" noProof="1" smtClean="0"/>
              <a:t>05.03.2022</a:t>
            </a:fld>
            <a:endParaRPr lang="ru-RU" noProof="1"/>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1"/>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8FBD93F-F02D-450A-B770-AD465E68CA96}" type="slidenum">
              <a:rPr lang="ru-RU" noProof="1" smtClean="0"/>
              <a:t>‹#›</a:t>
            </a:fld>
            <a:endParaRPr lang="ru-RU" noProof="1"/>
          </a:p>
        </p:txBody>
      </p:sp>
    </p:spTree>
    <p:extLst>
      <p:ext uri="{BB962C8B-B14F-4D97-AF65-F5344CB8AC3E}">
        <p14:creationId xmlns:p14="http://schemas.microsoft.com/office/powerpoint/2010/main" val="19069923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1"/>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51FBE159-5500-40B1-83B7-877DB9DB19A6}" type="datetime1">
              <a:rPr lang="ru-RU" noProof="1" smtClean="0"/>
              <a:t>05.03.2022</a:t>
            </a:fld>
            <a:endParaRPr lang="ru-RU" noProof="1"/>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1"/>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1"/>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EB040C8-62D2-4EA7-B200-D3B8C06AAFD8}" type="slidenum">
              <a:rPr lang="ru-RU" noProof="1" dirty="0" smtClean="0"/>
              <a:t>‹#›</a:t>
            </a:fld>
            <a:endParaRPr lang="ru-RU" noProof="1"/>
          </a:p>
        </p:txBody>
      </p:sp>
    </p:spTree>
    <p:extLst>
      <p:ext uri="{BB962C8B-B14F-4D97-AF65-F5344CB8AC3E}">
        <p14:creationId xmlns:p14="http://schemas.microsoft.com/office/powerpoint/2010/main" val="24830676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Номер слайда 3"/>
          <p:cNvSpPr>
            <a:spLocks noGrp="1"/>
          </p:cNvSpPr>
          <p:nvPr>
            <p:ph type="sldNum" sz="quarter" idx="10"/>
          </p:nvPr>
        </p:nvSpPr>
        <p:spPr/>
        <p:txBody>
          <a:bodyPr rtlCol="0"/>
          <a:lstStyle/>
          <a:p>
            <a:pPr rtl="0"/>
            <a:fld id="{7EB040C8-62D2-4EA7-B200-D3B8C06AAFD8}" type="slidenum">
              <a:rPr lang="ru-RU" noProof="1" smtClean="0"/>
              <a:t>1</a:t>
            </a:fld>
            <a:endParaRPr lang="ru-RU" noProof="1"/>
          </a:p>
        </p:txBody>
      </p:sp>
    </p:spTree>
    <p:extLst>
      <p:ext uri="{BB962C8B-B14F-4D97-AF65-F5344CB8AC3E}">
        <p14:creationId xmlns:p14="http://schemas.microsoft.com/office/powerpoint/2010/main" val="3769883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Номер слайда 3"/>
          <p:cNvSpPr>
            <a:spLocks noGrp="1"/>
          </p:cNvSpPr>
          <p:nvPr>
            <p:ph type="sldNum" sz="quarter" idx="10"/>
          </p:nvPr>
        </p:nvSpPr>
        <p:spPr/>
        <p:txBody>
          <a:bodyPr rtlCol="0"/>
          <a:lstStyle/>
          <a:p>
            <a:pPr rtl="0"/>
            <a:fld id="{7EB040C8-62D2-4EA7-B200-D3B8C06AAFD8}" type="slidenum">
              <a:rPr lang="ru-RU" noProof="1" smtClean="0"/>
              <a:t>2</a:t>
            </a:fld>
            <a:endParaRPr lang="ru-RU" noProof="1"/>
          </a:p>
        </p:txBody>
      </p:sp>
    </p:spTree>
    <p:extLst>
      <p:ext uri="{BB962C8B-B14F-4D97-AF65-F5344CB8AC3E}">
        <p14:creationId xmlns:p14="http://schemas.microsoft.com/office/powerpoint/2010/main" val="864962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2"/>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rtlCol="0" anchor="ctr" anchorCtr="1">
            <a:normAutofit/>
          </a:bodyPr>
          <a:lstStyle>
            <a:lvl1pPr algn="ctr">
              <a:defRPr sz="3800">
                <a:solidFill>
                  <a:srgbClr val="262626"/>
                </a:solidFill>
              </a:defRPr>
            </a:lvl1pPr>
          </a:lstStyle>
          <a:p>
            <a:pPr rtl="0"/>
            <a:r>
              <a:rPr lang="ru-RU" noProof="1"/>
              <a:t>Образец заголовка</a:t>
            </a:r>
          </a:p>
        </p:txBody>
      </p:sp>
      <p:sp>
        <p:nvSpPr>
          <p:cNvPr id="3" name="Подзаголовок 2"/>
          <p:cNvSpPr>
            <a:spLocks noGrp="1"/>
          </p:cNvSpPr>
          <p:nvPr>
            <p:ph type="subTitle" idx="1"/>
          </p:nvPr>
        </p:nvSpPr>
        <p:spPr>
          <a:xfrm>
            <a:off x="2695194" y="4352544"/>
            <a:ext cx="6801612" cy="1239894"/>
          </a:xfrm>
          <a:noFill/>
        </p:spPr>
        <p:txBody>
          <a:bodyPr rtlCol="0">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1"/>
              <a:t>Образец подзаголовка</a:t>
            </a:r>
          </a:p>
        </p:txBody>
      </p:sp>
      <p:sp>
        <p:nvSpPr>
          <p:cNvPr id="7" name="Дата 6"/>
          <p:cNvSpPr>
            <a:spLocks noGrp="1"/>
          </p:cNvSpPr>
          <p:nvPr>
            <p:ph type="dt" sz="half" idx="10"/>
          </p:nvPr>
        </p:nvSpPr>
        <p:spPr/>
        <p:txBody>
          <a:bodyPr rtlCol="0"/>
          <a:lstStyle/>
          <a:p>
            <a:pPr rtl="0"/>
            <a:fld id="{F369B908-4FA8-4A78-AB44-86D5FE08F4CD}" type="datetime1">
              <a:rPr lang="ru-RU" noProof="1" smtClean="0"/>
              <a:t>05.03.2022</a:t>
            </a:fld>
            <a:endParaRPr lang="ru-RU" noProof="1"/>
          </a:p>
        </p:txBody>
      </p:sp>
      <p:sp>
        <p:nvSpPr>
          <p:cNvPr id="8" name="Нижний колонтитул 7"/>
          <p:cNvSpPr>
            <a:spLocks noGrp="1"/>
          </p:cNvSpPr>
          <p:nvPr>
            <p:ph type="ftr" sz="quarter" idx="11"/>
          </p:nvPr>
        </p:nvSpPr>
        <p:spPr/>
        <p:txBody>
          <a:bodyPr rtlCol="0"/>
          <a:lstStyle/>
          <a:p>
            <a:pPr rtl="0"/>
            <a:endParaRPr lang="ru-RU" noProof="1"/>
          </a:p>
        </p:txBody>
      </p:sp>
      <p:sp>
        <p:nvSpPr>
          <p:cNvPr id="9" name="Номер слайда 8"/>
          <p:cNvSpPr>
            <a:spLocks noGrp="1"/>
          </p:cNvSpPr>
          <p:nvPr>
            <p:ph type="sldNum" sz="quarter" idx="12"/>
          </p:nvPr>
        </p:nvSpPr>
        <p:spPr/>
        <p:txBody>
          <a:bodyPr rtlCol="0"/>
          <a:lstStyle/>
          <a:p>
            <a:pPr rtl="0"/>
            <a:fld id="{8A7A6979-0714-4377-B894-6BE4C2D6E202}" type="slidenum">
              <a:rPr lang="ru-RU" noProof="1" dirty="0" smtClean="0"/>
              <a:pPr/>
              <a:t>‹#›</a:t>
            </a:fld>
            <a:endParaRPr lang="ru-RU" noProof="1"/>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1"/>
              <a:t>Образец заголовка</a:t>
            </a:r>
          </a:p>
        </p:txBody>
      </p:sp>
      <p:sp>
        <p:nvSpPr>
          <p:cNvPr id="3" name="Вертикальный текст 2"/>
          <p:cNvSpPr>
            <a:spLocks noGrp="1"/>
          </p:cNvSpPr>
          <p:nvPr>
            <p:ph type="body" orient="vert" idx="1" hasCustomPrompt="1"/>
          </p:nvPr>
        </p:nvSpPr>
        <p:spPr/>
        <p:txBody>
          <a:bodyPr vert="eaVert"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Дата 3"/>
          <p:cNvSpPr>
            <a:spLocks noGrp="1"/>
          </p:cNvSpPr>
          <p:nvPr>
            <p:ph type="dt" sz="half" idx="10"/>
          </p:nvPr>
        </p:nvSpPr>
        <p:spPr/>
        <p:txBody>
          <a:bodyPr rtlCol="0"/>
          <a:lstStyle/>
          <a:p>
            <a:pPr rtl="0"/>
            <a:fld id="{75FF3C83-001D-4CF5-9F32-F80581AE4F2B}" type="datetime1">
              <a:rPr lang="ru-RU" noProof="1" smtClean="0"/>
              <a:t>05.03.2022</a:t>
            </a:fld>
            <a:endParaRPr lang="ru-RU" noProof="1"/>
          </a:p>
        </p:txBody>
      </p:sp>
      <p:sp>
        <p:nvSpPr>
          <p:cNvPr id="5" name="Нижний колонтитул 4"/>
          <p:cNvSpPr>
            <a:spLocks noGrp="1"/>
          </p:cNvSpPr>
          <p:nvPr>
            <p:ph type="ftr" sz="quarter" idx="11"/>
          </p:nvPr>
        </p:nvSpPr>
        <p:spPr/>
        <p:txBody>
          <a:bodyPr rtlCol="0"/>
          <a:lstStyle/>
          <a:p>
            <a:pPr rtl="0"/>
            <a:endParaRPr lang="ru-RU" noProof="1"/>
          </a:p>
        </p:txBody>
      </p:sp>
      <p:sp>
        <p:nvSpPr>
          <p:cNvPr id="6" name="Номер слайда 5"/>
          <p:cNvSpPr>
            <a:spLocks noGrp="1"/>
          </p:cNvSpPr>
          <p:nvPr>
            <p:ph type="sldNum" sz="quarter" idx="12"/>
          </p:nvPr>
        </p:nvSpPr>
        <p:spPr/>
        <p:txBody>
          <a:bodyPr rtlCol="0"/>
          <a:lstStyle/>
          <a:p>
            <a:pPr rtl="0"/>
            <a:fld id="{8A7A6979-0714-4377-B894-6BE4C2D6E202}" type="slidenum">
              <a:rPr lang="ru-RU" noProof="1" dirty="0" smtClean="0"/>
              <a:t>‹#›</a:t>
            </a:fld>
            <a:endParaRPr lang="ru-RU"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653112" y="937260"/>
            <a:ext cx="1298608" cy="4983480"/>
          </a:xfrm>
        </p:spPr>
        <p:txBody>
          <a:bodyPr vert="eaVert" rtlCol="0"/>
          <a:lstStyle/>
          <a:p>
            <a:pPr rtl="0"/>
            <a:r>
              <a:rPr lang="ru-RU" noProof="1"/>
              <a:t>Образец заголовка</a:t>
            </a:r>
          </a:p>
        </p:txBody>
      </p:sp>
      <p:sp>
        <p:nvSpPr>
          <p:cNvPr id="3" name="Вертикальный текст 2"/>
          <p:cNvSpPr>
            <a:spLocks noGrp="1"/>
          </p:cNvSpPr>
          <p:nvPr>
            <p:ph type="body" orient="vert" idx="1" hasCustomPrompt="1"/>
          </p:nvPr>
        </p:nvSpPr>
        <p:spPr>
          <a:xfrm>
            <a:off x="2231136" y="937260"/>
            <a:ext cx="6198489" cy="4983480"/>
          </a:xfrm>
        </p:spPr>
        <p:txBody>
          <a:bodyPr vert="eaVert"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Дата 3"/>
          <p:cNvSpPr>
            <a:spLocks noGrp="1"/>
          </p:cNvSpPr>
          <p:nvPr>
            <p:ph type="dt" sz="half" idx="10"/>
          </p:nvPr>
        </p:nvSpPr>
        <p:spPr/>
        <p:txBody>
          <a:bodyPr rtlCol="0"/>
          <a:lstStyle/>
          <a:p>
            <a:pPr rtl="0"/>
            <a:fld id="{4262EFE1-5E2E-48E7-9E0A-EECE26158023}" type="datetime1">
              <a:rPr lang="ru-RU" noProof="1" smtClean="0"/>
              <a:t>05.03.2022</a:t>
            </a:fld>
            <a:endParaRPr lang="ru-RU" noProof="1"/>
          </a:p>
        </p:txBody>
      </p:sp>
      <p:sp>
        <p:nvSpPr>
          <p:cNvPr id="5" name="Нижний колонтитул 4"/>
          <p:cNvSpPr>
            <a:spLocks noGrp="1"/>
          </p:cNvSpPr>
          <p:nvPr>
            <p:ph type="ftr" sz="quarter" idx="11"/>
          </p:nvPr>
        </p:nvSpPr>
        <p:spPr/>
        <p:txBody>
          <a:bodyPr rtlCol="0"/>
          <a:lstStyle/>
          <a:p>
            <a:pPr rtl="0"/>
            <a:endParaRPr lang="ru-RU" noProof="1"/>
          </a:p>
        </p:txBody>
      </p:sp>
      <p:sp>
        <p:nvSpPr>
          <p:cNvPr id="6" name="Номер слайда 5"/>
          <p:cNvSpPr>
            <a:spLocks noGrp="1"/>
          </p:cNvSpPr>
          <p:nvPr>
            <p:ph type="sldNum" sz="quarter" idx="12"/>
          </p:nvPr>
        </p:nvSpPr>
        <p:spPr/>
        <p:txBody>
          <a:bodyPr rtlCol="0"/>
          <a:lstStyle/>
          <a:p>
            <a:pPr rtl="0"/>
            <a:fld id="{8A7A6979-0714-4377-B894-6BE4C2D6E202}" type="slidenum">
              <a:rPr lang="ru-RU" noProof="1" dirty="0" smtClean="0"/>
              <a:t>‹#›</a:t>
            </a:fld>
            <a:endParaRPr lang="ru-RU"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1"/>
              <a:t>Образец заголовка</a:t>
            </a:r>
          </a:p>
        </p:txBody>
      </p:sp>
      <p:sp>
        <p:nvSpPr>
          <p:cNvPr id="3" name="Объект 2"/>
          <p:cNvSpPr>
            <a:spLocks noGrp="1"/>
          </p:cNvSpPr>
          <p:nvPr>
            <p:ph idx="1" hasCustomPrompt="1"/>
          </p:nvPr>
        </p:nvSpPr>
        <p:spPr/>
        <p:txBody>
          <a:bodyPr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7" name="Дата 6"/>
          <p:cNvSpPr>
            <a:spLocks noGrp="1"/>
          </p:cNvSpPr>
          <p:nvPr>
            <p:ph type="dt" sz="half" idx="10"/>
          </p:nvPr>
        </p:nvSpPr>
        <p:spPr/>
        <p:txBody>
          <a:bodyPr rtlCol="0"/>
          <a:lstStyle/>
          <a:p>
            <a:pPr rtl="0"/>
            <a:fld id="{662F6C05-7FD3-4630-9A9D-59F743DB7A27}" type="datetime1">
              <a:rPr lang="ru-RU" noProof="1" smtClean="0"/>
              <a:t>05.03.2022</a:t>
            </a:fld>
            <a:endParaRPr lang="ru-RU" noProof="1"/>
          </a:p>
        </p:txBody>
      </p:sp>
      <p:sp>
        <p:nvSpPr>
          <p:cNvPr id="8" name="Нижний колонтитул 7"/>
          <p:cNvSpPr>
            <a:spLocks noGrp="1"/>
          </p:cNvSpPr>
          <p:nvPr>
            <p:ph type="ftr" sz="quarter" idx="11"/>
          </p:nvPr>
        </p:nvSpPr>
        <p:spPr/>
        <p:txBody>
          <a:bodyPr rtlCol="0"/>
          <a:lstStyle/>
          <a:p>
            <a:pPr rtl="0"/>
            <a:endParaRPr lang="ru-RU" noProof="1"/>
          </a:p>
        </p:txBody>
      </p:sp>
      <p:sp>
        <p:nvSpPr>
          <p:cNvPr id="9" name="Номер слайда 8"/>
          <p:cNvSpPr>
            <a:spLocks noGrp="1"/>
          </p:cNvSpPr>
          <p:nvPr>
            <p:ph type="sldNum" sz="quarter" idx="12"/>
          </p:nvPr>
        </p:nvSpPr>
        <p:spPr/>
        <p:txBody>
          <a:bodyPr rtlCol="0"/>
          <a:lstStyle/>
          <a:p>
            <a:pPr rtl="0"/>
            <a:fld id="{8A7A6979-0714-4377-B894-6BE4C2D6E202}" type="slidenum">
              <a:rPr lang="ru-RU" noProof="1" dirty="0" smtClean="0"/>
              <a:pPr/>
              <a:t>‹#›</a:t>
            </a:fld>
            <a:endParaRPr lang="ru-RU"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solidFill>
          <a:schemeClr val="accent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rtlCol="0" anchor="ctr" anchorCtr="1">
            <a:normAutofit/>
          </a:bodyPr>
          <a:lstStyle>
            <a:lvl1pPr>
              <a:defRPr sz="3800">
                <a:solidFill>
                  <a:srgbClr val="262626"/>
                </a:solidFill>
              </a:defRPr>
            </a:lvl1pPr>
          </a:lstStyle>
          <a:p>
            <a:pPr rtl="0"/>
            <a:r>
              <a:rPr lang="ru-RU" noProof="1"/>
              <a:t>Образец заголовка</a:t>
            </a:r>
          </a:p>
        </p:txBody>
      </p:sp>
      <p:sp>
        <p:nvSpPr>
          <p:cNvPr id="3" name="Текст 2"/>
          <p:cNvSpPr>
            <a:spLocks noGrp="1"/>
          </p:cNvSpPr>
          <p:nvPr>
            <p:ph type="body" idx="1" hasCustomPrompt="1"/>
          </p:nvPr>
        </p:nvSpPr>
        <p:spPr>
          <a:xfrm>
            <a:off x="2695194" y="4352465"/>
            <a:ext cx="6801612" cy="1265082"/>
          </a:xfrm>
        </p:spPr>
        <p:txBody>
          <a:bodyPr rtlCol="0"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1"/>
              <a:t>Щелкните, чтобы изменить стили текста образца слайда</a:t>
            </a:r>
          </a:p>
        </p:txBody>
      </p:sp>
      <p:sp>
        <p:nvSpPr>
          <p:cNvPr id="7" name="Дата 6"/>
          <p:cNvSpPr>
            <a:spLocks noGrp="1"/>
          </p:cNvSpPr>
          <p:nvPr>
            <p:ph type="dt" sz="half" idx="10"/>
          </p:nvPr>
        </p:nvSpPr>
        <p:spPr/>
        <p:txBody>
          <a:bodyPr rtlCol="0"/>
          <a:lstStyle/>
          <a:p>
            <a:pPr rtl="0"/>
            <a:fld id="{B3CAA761-1B9B-4FEE-8749-810A3FCE6057}" type="datetime1">
              <a:rPr lang="ru-RU" noProof="1" smtClean="0"/>
              <a:t>05.03.2022</a:t>
            </a:fld>
            <a:endParaRPr lang="ru-RU" noProof="1"/>
          </a:p>
        </p:txBody>
      </p:sp>
      <p:sp>
        <p:nvSpPr>
          <p:cNvPr id="8" name="Нижний колонтитул 7"/>
          <p:cNvSpPr>
            <a:spLocks noGrp="1"/>
          </p:cNvSpPr>
          <p:nvPr>
            <p:ph type="ftr" sz="quarter" idx="11"/>
          </p:nvPr>
        </p:nvSpPr>
        <p:spPr/>
        <p:txBody>
          <a:bodyPr rtlCol="0"/>
          <a:lstStyle/>
          <a:p>
            <a:pPr rtl="0"/>
            <a:endParaRPr lang="ru-RU" noProof="1"/>
          </a:p>
        </p:txBody>
      </p:sp>
      <p:sp>
        <p:nvSpPr>
          <p:cNvPr id="9" name="Номер слайда 8"/>
          <p:cNvSpPr>
            <a:spLocks noGrp="1"/>
          </p:cNvSpPr>
          <p:nvPr>
            <p:ph type="sldNum" sz="quarter" idx="12"/>
          </p:nvPr>
        </p:nvSpPr>
        <p:spPr/>
        <p:txBody>
          <a:bodyPr rtlCol="0"/>
          <a:lstStyle/>
          <a:p>
            <a:pPr rtl="0"/>
            <a:fld id="{8A7A6979-0714-4377-B894-6BE4C2D6E202}" type="slidenum">
              <a:rPr lang="ru-RU" noProof="1" dirty="0" smtClean="0"/>
              <a:pPr/>
              <a:t>‹#›</a:t>
            </a:fld>
            <a:endParaRPr lang="ru-RU" noProof="1"/>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1"/>
              <a:t>Образец заголовка</a:t>
            </a:r>
          </a:p>
        </p:txBody>
      </p:sp>
      <p:sp>
        <p:nvSpPr>
          <p:cNvPr id="3" name="Объект 2"/>
          <p:cNvSpPr>
            <a:spLocks noGrp="1"/>
          </p:cNvSpPr>
          <p:nvPr>
            <p:ph sz="half" idx="1" hasCustomPrompt="1"/>
          </p:nvPr>
        </p:nvSpPr>
        <p:spPr>
          <a:xfrm>
            <a:off x="1581912" y="2638044"/>
            <a:ext cx="4271771" cy="3101982"/>
          </a:xfrm>
        </p:spPr>
        <p:txBody>
          <a:bodyPr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Объект 3"/>
          <p:cNvSpPr>
            <a:spLocks noGrp="1"/>
          </p:cNvSpPr>
          <p:nvPr>
            <p:ph sz="half" idx="2" hasCustomPrompt="1"/>
          </p:nvPr>
        </p:nvSpPr>
        <p:spPr>
          <a:xfrm>
            <a:off x="6338315" y="2638044"/>
            <a:ext cx="4270247" cy="3101982"/>
          </a:xfrm>
        </p:spPr>
        <p:txBody>
          <a:bodyPr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8" name="Дата 7"/>
          <p:cNvSpPr>
            <a:spLocks noGrp="1"/>
          </p:cNvSpPr>
          <p:nvPr>
            <p:ph type="dt" sz="half" idx="10"/>
          </p:nvPr>
        </p:nvSpPr>
        <p:spPr/>
        <p:txBody>
          <a:bodyPr rtlCol="0"/>
          <a:lstStyle/>
          <a:p>
            <a:pPr rtl="0"/>
            <a:fld id="{4449E13E-95F5-4CF3-A965-1E1756C494A6}" type="datetime1">
              <a:rPr lang="ru-RU" noProof="1" smtClean="0"/>
              <a:t>05.03.2022</a:t>
            </a:fld>
            <a:endParaRPr lang="ru-RU" noProof="1"/>
          </a:p>
        </p:txBody>
      </p:sp>
      <p:sp>
        <p:nvSpPr>
          <p:cNvPr id="9" name="Нижний колонтитул 8"/>
          <p:cNvSpPr>
            <a:spLocks noGrp="1"/>
          </p:cNvSpPr>
          <p:nvPr>
            <p:ph type="ftr" sz="quarter" idx="11"/>
          </p:nvPr>
        </p:nvSpPr>
        <p:spPr/>
        <p:txBody>
          <a:bodyPr rtlCol="0"/>
          <a:lstStyle/>
          <a:p>
            <a:pPr rtl="0"/>
            <a:endParaRPr lang="ru-RU" noProof="1"/>
          </a:p>
        </p:txBody>
      </p:sp>
      <p:sp>
        <p:nvSpPr>
          <p:cNvPr id="10" name="Номер слайда 9"/>
          <p:cNvSpPr>
            <a:spLocks noGrp="1"/>
          </p:cNvSpPr>
          <p:nvPr>
            <p:ph type="sldNum" sz="quarter" idx="12"/>
          </p:nvPr>
        </p:nvSpPr>
        <p:spPr/>
        <p:txBody>
          <a:bodyPr rtlCol="0"/>
          <a:lstStyle/>
          <a:p>
            <a:pPr rtl="0"/>
            <a:fld id="{8A7A6979-0714-4377-B894-6BE4C2D6E202}" type="slidenum">
              <a:rPr lang="ru-RU" noProof="1" dirty="0" smtClean="0"/>
              <a:t>‹#›</a:t>
            </a:fld>
            <a:endParaRPr lang="ru-RU"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Текст 2"/>
          <p:cNvSpPr>
            <a:spLocks noGrp="1"/>
          </p:cNvSpPr>
          <p:nvPr>
            <p:ph type="body" idx="1" hasCustomPrompt="1"/>
          </p:nvPr>
        </p:nvSpPr>
        <p:spPr>
          <a:xfrm>
            <a:off x="1583436" y="2313433"/>
            <a:ext cx="4270248" cy="704087"/>
          </a:xfrm>
        </p:spPr>
        <p:txBody>
          <a:bodyPr rtlCol="0"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1"/>
              <a:t>Щелкните, чтобы изменить стили текста образца слайда</a:t>
            </a:r>
          </a:p>
        </p:txBody>
      </p:sp>
      <p:sp>
        <p:nvSpPr>
          <p:cNvPr id="4" name="Объект 3"/>
          <p:cNvSpPr>
            <a:spLocks noGrp="1"/>
          </p:cNvSpPr>
          <p:nvPr>
            <p:ph sz="half" idx="2" hasCustomPrompt="1"/>
          </p:nvPr>
        </p:nvSpPr>
        <p:spPr>
          <a:xfrm>
            <a:off x="1583436" y="3143250"/>
            <a:ext cx="4270248" cy="2596776"/>
          </a:xfrm>
        </p:spPr>
        <p:txBody>
          <a:bodyPr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6" name="Объект 5"/>
          <p:cNvSpPr>
            <a:spLocks noGrp="1"/>
          </p:cNvSpPr>
          <p:nvPr>
            <p:ph sz="quarter" idx="4" hasCustomPrompt="1"/>
          </p:nvPr>
        </p:nvSpPr>
        <p:spPr>
          <a:xfrm>
            <a:off x="6338316" y="3143250"/>
            <a:ext cx="4253484" cy="2596776"/>
          </a:xfrm>
        </p:spPr>
        <p:txBody>
          <a:bodyPr rtlCol="0"/>
          <a:lstStyle>
            <a:lvl5pPr>
              <a:defRPr/>
            </a:lvl5pPr>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11" name="Текст 4"/>
          <p:cNvSpPr>
            <a:spLocks noGrp="1"/>
          </p:cNvSpPr>
          <p:nvPr>
            <p:ph type="body" sz="quarter" idx="13" hasCustomPrompt="1"/>
          </p:nvPr>
        </p:nvSpPr>
        <p:spPr>
          <a:xfrm>
            <a:off x="6338316" y="2313433"/>
            <a:ext cx="4270248" cy="704087"/>
          </a:xfrm>
        </p:spPr>
        <p:txBody>
          <a:bodyPr rtlCol="0"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1"/>
              <a:t>Щелкните, чтобы изменить стили текста образца слайда</a:t>
            </a:r>
          </a:p>
        </p:txBody>
      </p:sp>
      <p:sp>
        <p:nvSpPr>
          <p:cNvPr id="7" name="Дата 6"/>
          <p:cNvSpPr>
            <a:spLocks noGrp="1"/>
          </p:cNvSpPr>
          <p:nvPr>
            <p:ph type="dt" sz="half" idx="10"/>
          </p:nvPr>
        </p:nvSpPr>
        <p:spPr/>
        <p:txBody>
          <a:bodyPr rtlCol="0"/>
          <a:lstStyle/>
          <a:p>
            <a:pPr rtl="0"/>
            <a:fld id="{AB417DD1-A76E-4CAC-9594-C01D6B63601A}" type="datetime1">
              <a:rPr lang="ru-RU" noProof="1" smtClean="0"/>
              <a:t>05.03.2022</a:t>
            </a:fld>
            <a:endParaRPr lang="ru-RU" noProof="1"/>
          </a:p>
        </p:txBody>
      </p:sp>
      <p:sp>
        <p:nvSpPr>
          <p:cNvPr id="8" name="Нижний колонтитул 7"/>
          <p:cNvSpPr>
            <a:spLocks noGrp="1"/>
          </p:cNvSpPr>
          <p:nvPr>
            <p:ph type="ftr" sz="quarter" idx="11"/>
          </p:nvPr>
        </p:nvSpPr>
        <p:spPr/>
        <p:txBody>
          <a:bodyPr rtlCol="0"/>
          <a:lstStyle/>
          <a:p>
            <a:pPr rtl="0"/>
            <a:endParaRPr lang="ru-RU" noProof="1"/>
          </a:p>
        </p:txBody>
      </p:sp>
      <p:sp>
        <p:nvSpPr>
          <p:cNvPr id="9" name="Номер слайда 8"/>
          <p:cNvSpPr>
            <a:spLocks noGrp="1"/>
          </p:cNvSpPr>
          <p:nvPr>
            <p:ph type="sldNum" sz="quarter" idx="12"/>
          </p:nvPr>
        </p:nvSpPr>
        <p:spPr/>
        <p:txBody>
          <a:bodyPr rtlCol="0"/>
          <a:lstStyle/>
          <a:p>
            <a:pPr rtl="0"/>
            <a:fld id="{8A7A6979-0714-4377-B894-6BE4C2D6E202}" type="slidenum">
              <a:rPr lang="ru-RU" noProof="1" dirty="0" smtClean="0"/>
              <a:t>‹#›</a:t>
            </a:fld>
            <a:endParaRPr lang="ru-RU" noProof="1"/>
          </a:p>
        </p:txBody>
      </p:sp>
      <p:sp>
        <p:nvSpPr>
          <p:cNvPr id="10" name="Заголовок 9"/>
          <p:cNvSpPr>
            <a:spLocks noGrp="1"/>
          </p:cNvSpPr>
          <p:nvPr>
            <p:ph type="title"/>
          </p:nvPr>
        </p:nvSpPr>
        <p:spPr/>
        <p:txBody>
          <a:bodyPr rtlCol="0"/>
          <a:lstStyle/>
          <a:p>
            <a:pPr rtl="0"/>
            <a:r>
              <a:rPr lang="ru-RU" noProof="1"/>
              <a:t>Образец заголовка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1"/>
              <a:t>Образец заголовка</a:t>
            </a:r>
          </a:p>
        </p:txBody>
      </p:sp>
      <p:sp>
        <p:nvSpPr>
          <p:cNvPr id="3" name="Дата 2"/>
          <p:cNvSpPr>
            <a:spLocks noGrp="1"/>
          </p:cNvSpPr>
          <p:nvPr>
            <p:ph type="dt" sz="half" idx="10"/>
          </p:nvPr>
        </p:nvSpPr>
        <p:spPr/>
        <p:txBody>
          <a:bodyPr rtlCol="0"/>
          <a:lstStyle/>
          <a:p>
            <a:pPr rtl="0"/>
            <a:fld id="{7FDF7E32-6FE7-45FE-A633-55E86874BE29}" type="datetime1">
              <a:rPr lang="ru-RU" noProof="1" smtClean="0"/>
              <a:t>05.03.2022</a:t>
            </a:fld>
            <a:endParaRPr lang="ru-RU" noProof="1"/>
          </a:p>
        </p:txBody>
      </p:sp>
      <p:sp>
        <p:nvSpPr>
          <p:cNvPr id="4" name="Нижний колонтитул 3"/>
          <p:cNvSpPr>
            <a:spLocks noGrp="1"/>
          </p:cNvSpPr>
          <p:nvPr>
            <p:ph type="ftr" sz="quarter" idx="11"/>
          </p:nvPr>
        </p:nvSpPr>
        <p:spPr/>
        <p:txBody>
          <a:bodyPr rtlCol="0"/>
          <a:lstStyle/>
          <a:p>
            <a:pPr rtl="0"/>
            <a:endParaRPr lang="ru-RU" noProof="1"/>
          </a:p>
        </p:txBody>
      </p:sp>
      <p:sp>
        <p:nvSpPr>
          <p:cNvPr id="5" name="Номер слайда 4"/>
          <p:cNvSpPr>
            <a:spLocks noGrp="1"/>
          </p:cNvSpPr>
          <p:nvPr>
            <p:ph type="sldNum" sz="quarter" idx="12"/>
          </p:nvPr>
        </p:nvSpPr>
        <p:spPr/>
        <p:txBody>
          <a:bodyPr rtlCol="0"/>
          <a:lstStyle/>
          <a:p>
            <a:pPr rtl="0"/>
            <a:fld id="{8A7A6979-0714-4377-B894-6BE4C2D6E202}" type="slidenum">
              <a:rPr lang="ru-RU" noProof="1" dirty="0" smtClean="0"/>
              <a:t>‹#›</a:t>
            </a:fld>
            <a:endParaRPr lang="ru-RU"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855A7C0D-0222-4541-81B9-5E6CF9F4C635}" type="datetime1">
              <a:rPr lang="ru-RU" noProof="1" smtClean="0"/>
              <a:t>05.03.2022</a:t>
            </a:fld>
            <a:endParaRPr lang="ru-RU" noProof="1"/>
          </a:p>
        </p:txBody>
      </p:sp>
      <p:sp>
        <p:nvSpPr>
          <p:cNvPr id="3" name="Нижний колонтитул 2"/>
          <p:cNvSpPr>
            <a:spLocks noGrp="1"/>
          </p:cNvSpPr>
          <p:nvPr>
            <p:ph type="ftr" sz="quarter" idx="11"/>
          </p:nvPr>
        </p:nvSpPr>
        <p:spPr/>
        <p:txBody>
          <a:bodyPr rtlCol="0"/>
          <a:lstStyle/>
          <a:p>
            <a:pPr rtl="0"/>
            <a:endParaRPr lang="ru-RU" noProof="1"/>
          </a:p>
        </p:txBody>
      </p:sp>
      <p:sp>
        <p:nvSpPr>
          <p:cNvPr id="4" name="Номер слайда 3"/>
          <p:cNvSpPr>
            <a:spLocks noGrp="1"/>
          </p:cNvSpPr>
          <p:nvPr>
            <p:ph type="sldNum" sz="quarter" idx="12"/>
          </p:nvPr>
        </p:nvSpPr>
        <p:spPr/>
        <p:txBody>
          <a:bodyPr rtlCol="0"/>
          <a:lstStyle/>
          <a:p>
            <a:pPr rtl="0"/>
            <a:fld id="{8A7A6979-0714-4377-B894-6BE4C2D6E202}" type="slidenum">
              <a:rPr lang="ru-RU" noProof="1" dirty="0" smtClean="0"/>
              <a:t>‹#›</a:t>
            </a:fld>
            <a:endParaRPr lang="ru-RU"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6" name="Прямоугольник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bwMode="blackWhite">
          <a:xfrm>
            <a:off x="804672" y="2243828"/>
            <a:ext cx="4486656" cy="1141497"/>
          </a:xfrm>
          <a:solidFill>
            <a:srgbClr val="FFFFFF"/>
          </a:solidFill>
          <a:ln>
            <a:solidFill>
              <a:srgbClr val="404040"/>
            </a:solidFill>
          </a:ln>
        </p:spPr>
        <p:txBody>
          <a:bodyPr rtlCol="0" anchor="ctr" anchorCtr="1">
            <a:normAutofit/>
          </a:bodyPr>
          <a:lstStyle>
            <a:lvl1pPr>
              <a:defRPr sz="2200">
                <a:solidFill>
                  <a:srgbClr val="262626"/>
                </a:solidFill>
              </a:defRPr>
            </a:lvl1pPr>
          </a:lstStyle>
          <a:p>
            <a:pPr rtl="0"/>
            <a:r>
              <a:rPr lang="ru-RU" noProof="1"/>
              <a:t>Образец заголовка</a:t>
            </a:r>
          </a:p>
        </p:txBody>
      </p:sp>
      <p:sp>
        <p:nvSpPr>
          <p:cNvPr id="3" name="Объект 2"/>
          <p:cNvSpPr>
            <a:spLocks noGrp="1"/>
          </p:cNvSpPr>
          <p:nvPr>
            <p:ph idx="1" hasCustomPrompt="1"/>
          </p:nvPr>
        </p:nvSpPr>
        <p:spPr>
          <a:xfrm>
            <a:off x="6736080" y="804672"/>
            <a:ext cx="4815840" cy="5248656"/>
          </a:xfrm>
        </p:spPr>
        <p:txBody>
          <a:bodyPr rtlCol="0">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Текст 3"/>
          <p:cNvSpPr>
            <a:spLocks noGrp="1"/>
          </p:cNvSpPr>
          <p:nvPr>
            <p:ph type="body" sz="half" idx="2" hasCustomPrompt="1"/>
          </p:nvPr>
        </p:nvSpPr>
        <p:spPr>
          <a:xfrm>
            <a:off x="1115568" y="3549918"/>
            <a:ext cx="3794760" cy="2194036"/>
          </a:xfrm>
        </p:spPr>
        <p:txBody>
          <a:bodyPr rtlCol="0"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1"/>
              <a:t>Щелкните, чтобы изменить стили текста образца слайда</a:t>
            </a:r>
          </a:p>
        </p:txBody>
      </p:sp>
      <p:sp>
        <p:nvSpPr>
          <p:cNvPr id="9" name="Дата 8"/>
          <p:cNvSpPr>
            <a:spLocks noGrp="1"/>
          </p:cNvSpPr>
          <p:nvPr>
            <p:ph type="dt" sz="half" idx="10"/>
          </p:nvPr>
        </p:nvSpPr>
        <p:spPr/>
        <p:txBody>
          <a:bodyPr rtlCol="0"/>
          <a:lstStyle/>
          <a:p>
            <a:pPr rtl="0"/>
            <a:fld id="{DF740AB6-A88C-4388-873C-1CE26E1A3FBB}" type="datetime1">
              <a:rPr lang="ru-RU" noProof="1" smtClean="0"/>
              <a:t>05.03.2022</a:t>
            </a:fld>
            <a:endParaRPr lang="ru-RU" noProof="1"/>
          </a:p>
        </p:txBody>
      </p:sp>
      <p:sp>
        <p:nvSpPr>
          <p:cNvPr id="10" name="Нижний колонтитул 9"/>
          <p:cNvSpPr>
            <a:spLocks noGrp="1"/>
          </p:cNvSpPr>
          <p:nvPr>
            <p:ph type="ftr" sz="quarter" idx="11"/>
          </p:nvPr>
        </p:nvSpPr>
        <p:spPr>
          <a:xfrm>
            <a:off x="804672" y="6236208"/>
            <a:ext cx="5124797" cy="320040"/>
          </a:xfrm>
        </p:spPr>
        <p:txBody>
          <a:bodyPr rtlCol="0"/>
          <a:lstStyle>
            <a:lvl1pPr>
              <a:defRPr>
                <a:solidFill>
                  <a:srgbClr val="FFFFFF">
                    <a:alpha val="70000"/>
                  </a:srgbClr>
                </a:solidFill>
              </a:defRPr>
            </a:lvl1pPr>
          </a:lstStyle>
          <a:p>
            <a:pPr rtl="0"/>
            <a:endParaRPr lang="ru-RU" noProof="1"/>
          </a:p>
        </p:txBody>
      </p:sp>
      <p:sp>
        <p:nvSpPr>
          <p:cNvPr id="11" name="Номер слайда 10"/>
          <p:cNvSpPr>
            <a:spLocks noGrp="1"/>
          </p:cNvSpPr>
          <p:nvPr>
            <p:ph type="sldNum" sz="quarter" idx="12"/>
          </p:nvPr>
        </p:nvSpPr>
        <p:spPr/>
        <p:txBody>
          <a:bodyPr rtlCol="0"/>
          <a:lstStyle/>
          <a:p>
            <a:pPr rtl="0"/>
            <a:fld id="{8A7A6979-0714-4377-B894-6BE4C2D6E202}" type="slidenum">
              <a:rPr lang="ru-RU" noProof="1" dirty="0" smtClean="0"/>
              <a:t>‹#›</a:t>
            </a:fld>
            <a:endParaRPr lang="ru-RU"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8" name="Прямоугольник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bwMode="blackWhite">
          <a:xfrm>
            <a:off x="808523" y="2243828"/>
            <a:ext cx="4494998" cy="1134640"/>
          </a:xfrm>
          <a:solidFill>
            <a:srgbClr val="FFFFFF"/>
          </a:solidFill>
          <a:ln>
            <a:solidFill>
              <a:srgbClr val="404040"/>
            </a:solidFill>
          </a:ln>
        </p:spPr>
        <p:txBody>
          <a:bodyPr rtlCol="0" anchor="ctr" anchorCtr="1">
            <a:noAutofit/>
          </a:bodyPr>
          <a:lstStyle>
            <a:lvl1pPr>
              <a:defRPr sz="2200">
                <a:solidFill>
                  <a:srgbClr val="262626"/>
                </a:solidFill>
              </a:defRPr>
            </a:lvl1pPr>
          </a:lstStyle>
          <a:p>
            <a:pPr rtl="0"/>
            <a:r>
              <a:rPr lang="ru-RU" noProof="1"/>
              <a:t>Образец заголовка</a:t>
            </a:r>
          </a:p>
        </p:txBody>
      </p:sp>
      <p:sp>
        <p:nvSpPr>
          <p:cNvPr id="3" name="Рисунок 2"/>
          <p:cNvSpPr>
            <a:spLocks noGrp="1" noChangeAspect="1"/>
          </p:cNvSpPr>
          <p:nvPr>
            <p:ph type="pic" idx="1" hasCustomPrompt="1"/>
          </p:nvPr>
        </p:nvSpPr>
        <p:spPr>
          <a:xfrm>
            <a:off x="6095999" y="0"/>
            <a:ext cx="6102097" cy="6858000"/>
          </a:xfrm>
          <a:solidFill>
            <a:schemeClr val="bg1">
              <a:lumMod val="75000"/>
            </a:schemeClr>
          </a:solidFill>
        </p:spPr>
        <p:txBody>
          <a:bodyPr rtlCol="0"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1"/>
              <a:t>Щелкните значок, чтобы добавить изображение</a:t>
            </a:r>
          </a:p>
        </p:txBody>
      </p:sp>
      <p:sp>
        <p:nvSpPr>
          <p:cNvPr id="4" name="Текст 3"/>
          <p:cNvSpPr>
            <a:spLocks noGrp="1"/>
          </p:cNvSpPr>
          <p:nvPr>
            <p:ph type="body" sz="half" idx="2" hasCustomPrompt="1"/>
          </p:nvPr>
        </p:nvSpPr>
        <p:spPr>
          <a:xfrm>
            <a:off x="1115568" y="3549918"/>
            <a:ext cx="3794760" cy="2194037"/>
          </a:xfrm>
        </p:spPr>
        <p:txBody>
          <a:bodyPr rtlCol="0"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1"/>
              <a:t>Щелкните, чтобы изменить стили текста образца слайда</a:t>
            </a:r>
          </a:p>
        </p:txBody>
      </p:sp>
      <p:sp>
        <p:nvSpPr>
          <p:cNvPr id="8" name="Дата 7"/>
          <p:cNvSpPr>
            <a:spLocks noGrp="1"/>
          </p:cNvSpPr>
          <p:nvPr>
            <p:ph type="dt" sz="half" idx="10"/>
          </p:nvPr>
        </p:nvSpPr>
        <p:spPr/>
        <p:txBody>
          <a:bodyPr rtlCol="0"/>
          <a:lstStyle>
            <a:lvl1pPr>
              <a:defRPr>
                <a:solidFill>
                  <a:srgbClr val="FFFFFF"/>
                </a:solidFill>
                <a:effectLst>
                  <a:outerShdw blurRad="50800" dist="38100" dir="2700000" algn="tl" rotWithShape="0">
                    <a:prstClr val="black">
                      <a:alpha val="43000"/>
                    </a:prstClr>
                  </a:outerShdw>
                </a:effectLst>
              </a:defRPr>
            </a:lvl1pPr>
          </a:lstStyle>
          <a:p>
            <a:pPr rtl="0"/>
            <a:fld id="{192E969D-CB13-4AFF-A0C9-512F923B1610}" type="datetime1">
              <a:rPr lang="ru-RU" noProof="1" smtClean="0"/>
              <a:t>05.03.2022</a:t>
            </a:fld>
            <a:endParaRPr lang="ru-RU" noProof="1"/>
          </a:p>
        </p:txBody>
      </p:sp>
      <p:sp>
        <p:nvSpPr>
          <p:cNvPr id="9" name="Нижний колонтитул 8"/>
          <p:cNvSpPr>
            <a:spLocks noGrp="1"/>
          </p:cNvSpPr>
          <p:nvPr>
            <p:ph type="ftr" sz="quarter" idx="11"/>
          </p:nvPr>
        </p:nvSpPr>
        <p:spPr>
          <a:xfrm>
            <a:off x="804672" y="6236208"/>
            <a:ext cx="5124797" cy="320040"/>
          </a:xfrm>
        </p:spPr>
        <p:txBody>
          <a:bodyPr rtlCol="0"/>
          <a:lstStyle>
            <a:lvl1pPr>
              <a:defRPr>
                <a:solidFill>
                  <a:srgbClr val="FFFFFF">
                    <a:alpha val="70000"/>
                  </a:srgbClr>
                </a:solidFill>
              </a:defRPr>
            </a:lvl1pPr>
          </a:lstStyle>
          <a:p>
            <a:pPr rtl="0"/>
            <a:endParaRPr lang="ru-RU" noProof="1"/>
          </a:p>
        </p:txBody>
      </p:sp>
      <p:sp>
        <p:nvSpPr>
          <p:cNvPr id="10" name="Номер слайда 9"/>
          <p:cNvSpPr>
            <a:spLocks noGrp="1"/>
          </p:cNvSpPr>
          <p:nvPr>
            <p:ph type="sldNum" sz="quarter" idx="12"/>
          </p:nvPr>
        </p:nvSpPr>
        <p:spPr/>
        <p:txBody>
          <a:bodyPr rtlCol="0"/>
          <a:lstStyle/>
          <a:p>
            <a:pPr rtl="0"/>
            <a:fld id="{8A7A6979-0714-4377-B894-6BE4C2D6E202}" type="slidenum">
              <a:rPr lang="ru-RU" noProof="1" dirty="0" smtClean="0"/>
              <a:t>‹#›</a:t>
            </a:fld>
            <a:endParaRPr lang="ru-RU" noProof="1"/>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pPr rtl="0"/>
            <a:r>
              <a:rPr lang="ru-RU" noProof="1"/>
              <a:t>Образец заголовка</a:t>
            </a:r>
          </a:p>
        </p:txBody>
      </p:sp>
      <p:sp>
        <p:nvSpPr>
          <p:cNvPr id="3" name="Текст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4" name="Дата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latin typeface="Calibri" panose="020F0502020204030204" pitchFamily="34" charset="0"/>
              </a:defRPr>
            </a:lvl1pPr>
          </a:lstStyle>
          <a:p>
            <a:fld id="{C3E6CB57-23FF-4C29-8010-801EF7EAB050}" type="datetime1">
              <a:rPr lang="ru-RU" noProof="1" smtClean="0"/>
              <a:pPr/>
              <a:t>05.03.2022</a:t>
            </a:fld>
            <a:endParaRPr lang="ru-RU" noProof="1"/>
          </a:p>
        </p:txBody>
      </p:sp>
      <p:sp>
        <p:nvSpPr>
          <p:cNvPr id="5" name="Нижний колонтитул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latin typeface="Calibri" panose="020F0502020204030204" pitchFamily="34" charset="0"/>
              </a:defRPr>
            </a:lvl1pPr>
          </a:lstStyle>
          <a:p>
            <a:endParaRPr lang="ru-RU" noProof="1"/>
          </a:p>
        </p:txBody>
      </p:sp>
      <p:sp>
        <p:nvSpPr>
          <p:cNvPr id="6" name="Номер слайда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latin typeface="Calibri" panose="020F0502020204030204" pitchFamily="34" charset="0"/>
              </a:defRPr>
            </a:lvl1pPr>
          </a:lstStyle>
          <a:p>
            <a:fld id="{8A7A6979-0714-4377-B894-6BE4C2D6E202}" type="slidenum">
              <a:rPr lang="ru-RU" noProof="1" smtClean="0"/>
              <a:pPr/>
              <a:t>‹#›</a:t>
            </a:fld>
            <a:endParaRPr lang="ru-RU" noProof="1"/>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Calibri" panose="020F0502020204030204" pitchFamily="34" charset="0"/>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Calibri" panose="020F0502020204030204" pitchFamily="34" charset="0"/>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Calibri" panose="020F0502020204030204" pitchFamily="34" charset="0"/>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Рисунок 5" descr="вид Земли со спутника">
            <a:extLst>
              <a:ext uri="{FF2B5EF4-FFF2-40B4-BE49-F238E27FC236}">
                <a16:creationId xmlns:a16="http://schemas.microsoft.com/office/drawing/2014/main" id="{997CF875-7865-4B60-BE3C-F759090A4D58}"/>
              </a:ext>
            </a:extLst>
          </p:cNvPr>
          <p:cNvPicPr>
            <a:picLocks noChangeAspect="1"/>
          </p:cNvPicPr>
          <p:nvPr/>
        </p:nvPicPr>
        <p:blipFill rotWithShape="1">
          <a:blip r:embed="rId3"/>
          <a:srcRect t="3125" b="3125"/>
          <a:stretch/>
        </p:blipFill>
        <p:spPr>
          <a:xfrm>
            <a:off x="0" y="0"/>
            <a:ext cx="12191980" cy="6857990"/>
          </a:xfrm>
          <a:prstGeom prst="rect">
            <a:avLst/>
          </a:prstGeom>
        </p:spPr>
      </p:pic>
      <p:sp>
        <p:nvSpPr>
          <p:cNvPr id="2" name="Заголовок 1">
            <a:extLst>
              <a:ext uri="{FF2B5EF4-FFF2-40B4-BE49-F238E27FC236}">
                <a16:creationId xmlns:a16="http://schemas.microsoft.com/office/drawing/2014/main" id="{646D0423-92ED-41A8-B13E-ED2A99FC380C}"/>
              </a:ext>
            </a:extLst>
          </p:cNvPr>
          <p:cNvSpPr>
            <a:spLocks noGrp="1"/>
          </p:cNvSpPr>
          <p:nvPr>
            <p:ph type="ctrTitle"/>
          </p:nvPr>
        </p:nvSpPr>
        <p:spPr>
          <a:xfrm>
            <a:off x="1611984" y="122548"/>
            <a:ext cx="8979816" cy="3910116"/>
          </a:xfrm>
          <a:solidFill>
            <a:schemeClr val="bg1">
              <a:alpha val="60000"/>
            </a:schemeClr>
          </a:solidFill>
          <a:ln w="38100" cap="sq">
            <a:solidFill>
              <a:schemeClr val="tx1"/>
            </a:solidFill>
            <a:miter lim="800000"/>
          </a:ln>
        </p:spPr>
        <p:txBody>
          <a:bodyPr rtlCol="0" anchor="ctr">
            <a:normAutofit fontScale="90000"/>
          </a:bodyPr>
          <a:lstStyle/>
          <a:p>
            <a:r>
              <a:rPr lang="ru-RU" b="1" i="1" dirty="0">
                <a:solidFill>
                  <a:schemeClr val="tx1"/>
                </a:solidFill>
              </a:rPr>
              <a:t>Температура и её измерение.</a:t>
            </a:r>
            <a:br>
              <a:rPr lang="ru-RU" dirty="0">
                <a:solidFill>
                  <a:schemeClr val="tx1"/>
                </a:solidFill>
              </a:rPr>
            </a:br>
            <a:r>
              <a:rPr lang="ru-RU" b="1" i="1" dirty="0">
                <a:solidFill>
                  <a:schemeClr val="tx1"/>
                </a:solidFill>
              </a:rPr>
              <a:t>Исследование состоятельности измерений бесконтактного инфракрасного термометра в условиях </a:t>
            </a:r>
            <a:r>
              <a:rPr lang="en-US" b="1" i="1" dirty="0">
                <a:solidFill>
                  <a:schemeClr val="tx1"/>
                </a:solidFill>
              </a:rPr>
              <a:t>COVID</a:t>
            </a:r>
            <a:r>
              <a:rPr lang="ru-RU" b="1" i="1" dirty="0">
                <a:solidFill>
                  <a:schemeClr val="tx1"/>
                </a:solidFill>
              </a:rPr>
              <a:t>-19</a:t>
            </a:r>
            <a:br>
              <a:rPr lang="ru-RU" b="1" i="1" dirty="0">
                <a:solidFill>
                  <a:schemeClr val="tx1"/>
                </a:solidFill>
              </a:rPr>
            </a:br>
            <a:br>
              <a:rPr lang="ru-RU" dirty="0">
                <a:solidFill>
                  <a:schemeClr val="tx1"/>
                </a:solidFill>
              </a:rPr>
            </a:br>
            <a:r>
              <a:rPr lang="ru-RU" sz="2200" dirty="0">
                <a:solidFill>
                  <a:schemeClr val="tx1"/>
                </a:solidFill>
              </a:rPr>
              <a:t>Научно-исследовательская работа</a:t>
            </a:r>
            <a:br>
              <a:rPr lang="ru-RU" dirty="0">
                <a:solidFill>
                  <a:schemeClr val="tx1"/>
                </a:solidFill>
              </a:rPr>
            </a:br>
            <a:endParaRPr lang="ru-RU" noProof="1">
              <a:solidFill>
                <a:schemeClr val="tx1"/>
              </a:solidFill>
            </a:endParaRPr>
          </a:p>
        </p:txBody>
      </p:sp>
      <p:sp>
        <p:nvSpPr>
          <p:cNvPr id="3" name="Подзаголовок 2">
            <a:extLst>
              <a:ext uri="{FF2B5EF4-FFF2-40B4-BE49-F238E27FC236}">
                <a16:creationId xmlns:a16="http://schemas.microsoft.com/office/drawing/2014/main" id="{74B4D8F8-4E82-4BDB-B682-C4008F4B24EF}"/>
              </a:ext>
            </a:extLst>
          </p:cNvPr>
          <p:cNvSpPr>
            <a:spLocks noGrp="1"/>
          </p:cNvSpPr>
          <p:nvPr>
            <p:ph type="subTitle" idx="1"/>
          </p:nvPr>
        </p:nvSpPr>
        <p:spPr>
          <a:xfrm>
            <a:off x="2695184" y="4425912"/>
            <a:ext cx="6801612" cy="2038829"/>
          </a:xfrm>
        </p:spPr>
        <p:txBody>
          <a:bodyPr rtlCol="0">
            <a:normAutofit fontScale="85000" lnSpcReduction="20000"/>
          </a:bodyPr>
          <a:lstStyle/>
          <a:p>
            <a:r>
              <a:rPr lang="ru-RU" noProof="1">
                <a:solidFill>
                  <a:srgbClr val="FFFFFF"/>
                </a:solidFill>
              </a:rPr>
              <a:t>Авторы:</a:t>
            </a:r>
          </a:p>
          <a:p>
            <a:r>
              <a:rPr lang="ru-RU" noProof="1">
                <a:solidFill>
                  <a:srgbClr val="FFFFFF"/>
                </a:solidFill>
              </a:rPr>
              <a:t> </a:t>
            </a:r>
            <a:r>
              <a:rPr lang="ru-RU" b="1" i="1" dirty="0" err="1"/>
              <a:t>Вадютин</a:t>
            </a:r>
            <a:r>
              <a:rPr lang="ru-RU" b="1" i="1" dirty="0"/>
              <a:t> Илья Сергеевич</a:t>
            </a:r>
            <a:r>
              <a:rPr lang="ru-RU" dirty="0"/>
              <a:t>, 10 “А” класс</a:t>
            </a:r>
          </a:p>
          <a:p>
            <a:r>
              <a:rPr lang="ru-RU" noProof="1">
                <a:solidFill>
                  <a:srgbClr val="FFFFFF"/>
                </a:solidFill>
              </a:rPr>
              <a:t> </a:t>
            </a:r>
            <a:r>
              <a:rPr lang="ru-RU" b="1" dirty="0" err="1"/>
              <a:t>Хомиенко</a:t>
            </a:r>
            <a:r>
              <a:rPr lang="ru-RU" b="1" dirty="0"/>
              <a:t> Мария Олеговна</a:t>
            </a:r>
            <a:r>
              <a:rPr lang="ru-RU" dirty="0"/>
              <a:t>, 8 “В” класс</a:t>
            </a:r>
          </a:p>
          <a:p>
            <a:r>
              <a:rPr lang="ru-RU" noProof="1">
                <a:solidFill>
                  <a:srgbClr val="FFFFFF"/>
                </a:solidFill>
              </a:rPr>
              <a:t>Научный руководитель:</a:t>
            </a:r>
          </a:p>
          <a:p>
            <a:r>
              <a:rPr lang="ru-RU" b="1" i="1" dirty="0" err="1"/>
              <a:t>Шакурина</a:t>
            </a:r>
            <a:r>
              <a:rPr lang="ru-RU" b="1" i="1" dirty="0"/>
              <a:t> Мария Борисовна</a:t>
            </a:r>
          </a:p>
          <a:p>
            <a:r>
              <a:rPr lang="ru-RU" b="1" i="1" noProof="1">
                <a:solidFill>
                  <a:srgbClr val="FFFFFF"/>
                </a:solidFill>
              </a:rPr>
              <a:t>МОУ «Лицей №2»</a:t>
            </a:r>
            <a:endParaRPr lang="ru-RU" noProof="1">
              <a:solidFill>
                <a:srgbClr val="FFFFFF"/>
              </a:solidFill>
            </a:endParaRPr>
          </a:p>
        </p:txBody>
      </p:sp>
    </p:spTree>
    <p:extLst>
      <p:ext uri="{BB962C8B-B14F-4D97-AF65-F5344CB8AC3E}">
        <p14:creationId xmlns:p14="http://schemas.microsoft.com/office/powerpoint/2010/main" val="2401068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C0CECE-C921-4275-B486-5A092E360FF2}"/>
              </a:ext>
            </a:extLst>
          </p:cNvPr>
          <p:cNvSpPr>
            <a:spLocks noGrp="1"/>
          </p:cNvSpPr>
          <p:nvPr>
            <p:ph type="title"/>
          </p:nvPr>
        </p:nvSpPr>
        <p:spPr>
          <a:xfrm>
            <a:off x="2231136" y="348792"/>
            <a:ext cx="7729728" cy="1804620"/>
          </a:xfrm>
        </p:spPr>
        <p:txBody>
          <a:bodyPr>
            <a:normAutofit fontScale="90000"/>
          </a:bodyPr>
          <a:lstStyle/>
          <a:p>
            <a:r>
              <a:rPr lang="ru-RU" b="1" dirty="0"/>
              <a:t>Выбор оборудования, первичная калибровка, проведение эксперимента по измерению температуры, описание методики оценивания эксперимента.</a:t>
            </a:r>
            <a:endParaRPr lang="ru-RU" dirty="0"/>
          </a:p>
        </p:txBody>
      </p:sp>
      <p:sp>
        <p:nvSpPr>
          <p:cNvPr id="4" name="TextBox 3">
            <a:extLst>
              <a:ext uri="{FF2B5EF4-FFF2-40B4-BE49-F238E27FC236}">
                <a16:creationId xmlns:a16="http://schemas.microsoft.com/office/drawing/2014/main" id="{D6DDE54C-CBE7-4C46-B250-5483FAA90F22}"/>
              </a:ext>
            </a:extLst>
          </p:cNvPr>
          <p:cNvSpPr txBox="1"/>
          <p:nvPr/>
        </p:nvSpPr>
        <p:spPr>
          <a:xfrm>
            <a:off x="575035" y="2498103"/>
            <a:ext cx="5354425" cy="4247317"/>
          </a:xfrm>
          <a:prstGeom prst="rect">
            <a:avLst/>
          </a:prstGeom>
          <a:noFill/>
        </p:spPr>
        <p:txBody>
          <a:bodyPr wrap="square" rtlCol="0">
            <a:spAutoFit/>
          </a:bodyPr>
          <a:lstStyle/>
          <a:p>
            <a:r>
              <a:rPr lang="ru-RU" dirty="0"/>
              <a:t>В рамках нашего эксперимента мы должны доказать, что БИТ имеет большую погрешность в сравнении с ртутным термометром, при условии, что человек пришел с улицы, где температура отличается от комнатной.</a:t>
            </a:r>
          </a:p>
          <a:p>
            <a:r>
              <a:rPr lang="ru-RU" dirty="0"/>
              <a:t>	Для выполнения этой задачи мы составили 2 таблицы. В первой указаны результаты, полученные от только что пришедших с улицы людей, а во второй результаты полученные спустя 3 часа после прихода в школу. В эти таблицы также были добавлены результаты ртутного градусника для сравнения и вычисления разницы показаний.</a:t>
            </a:r>
          </a:p>
          <a:p>
            <a:r>
              <a:rPr lang="ru-RU" dirty="0"/>
              <a:t>* Все таблицы с результатами эксперимента находится в приложении.</a:t>
            </a:r>
          </a:p>
          <a:p>
            <a:endParaRPr lang="ru-RU" dirty="0"/>
          </a:p>
        </p:txBody>
      </p:sp>
      <p:sp>
        <p:nvSpPr>
          <p:cNvPr id="5" name="TextBox 4">
            <a:extLst>
              <a:ext uri="{FF2B5EF4-FFF2-40B4-BE49-F238E27FC236}">
                <a16:creationId xmlns:a16="http://schemas.microsoft.com/office/drawing/2014/main" id="{9993EB4B-2C83-4D6D-A2AC-8A23EDBDC839}"/>
              </a:ext>
            </a:extLst>
          </p:cNvPr>
          <p:cNvSpPr txBox="1"/>
          <p:nvPr/>
        </p:nvSpPr>
        <p:spPr>
          <a:xfrm>
            <a:off x="6262540" y="2498103"/>
            <a:ext cx="5354425" cy="3970318"/>
          </a:xfrm>
          <a:prstGeom prst="rect">
            <a:avLst/>
          </a:prstGeom>
          <a:noFill/>
        </p:spPr>
        <p:txBody>
          <a:bodyPr wrap="square" rtlCol="0">
            <a:spAutoFit/>
          </a:bodyPr>
          <a:lstStyle/>
          <a:p>
            <a:r>
              <a:rPr lang="ru-RU" dirty="0"/>
              <a:t>В качестве бесконтактного термометра был выбран бренд </a:t>
            </a:r>
            <a:r>
              <a:rPr lang="ru-RU" dirty="0" err="1"/>
              <a:t>Berrcom</a:t>
            </a:r>
            <a:r>
              <a:rPr lang="ru-RU" dirty="0"/>
              <a:t>, а модель JXB-178. Достаточно популярный среди школ и других образовательных учреждений термометр. Модель имеет 3 режима работы:</a:t>
            </a:r>
          </a:p>
          <a:p>
            <a:r>
              <a:rPr lang="ru-RU" dirty="0"/>
              <a:t>1)Измерение температуры тела</a:t>
            </a:r>
          </a:p>
          <a:p>
            <a:r>
              <a:rPr lang="ru-RU" dirty="0"/>
              <a:t>2)Измерение комнатной температуры</a:t>
            </a:r>
          </a:p>
          <a:p>
            <a:r>
              <a:rPr lang="ru-RU" dirty="0"/>
              <a:t>3) Измерение температуры поверхности</a:t>
            </a:r>
          </a:p>
          <a:p>
            <a:r>
              <a:rPr lang="ru-RU" dirty="0"/>
              <a:t> </a:t>
            </a:r>
          </a:p>
          <a:p>
            <a:r>
              <a:rPr lang="ru-RU" dirty="0"/>
              <a:t>Производитель указывает, что допустимая погрешность ±0.3 с диапазоном измерения от 32,0-43,0/ 0-40 / 0-60 °C (в зависимости от режима), что в принципе соответствует действительности.</a:t>
            </a:r>
          </a:p>
          <a:p>
            <a:endParaRPr lang="ru-RU" dirty="0"/>
          </a:p>
        </p:txBody>
      </p:sp>
    </p:spTree>
    <p:extLst>
      <p:ext uri="{BB962C8B-B14F-4D97-AF65-F5344CB8AC3E}">
        <p14:creationId xmlns:p14="http://schemas.microsoft.com/office/powerpoint/2010/main" val="1381178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19B4BB-DB3C-4EC7-9AAA-E793953B40A5}"/>
              </a:ext>
            </a:extLst>
          </p:cNvPr>
          <p:cNvSpPr>
            <a:spLocks noGrp="1"/>
          </p:cNvSpPr>
          <p:nvPr>
            <p:ph type="title"/>
          </p:nvPr>
        </p:nvSpPr>
        <p:spPr>
          <a:xfrm>
            <a:off x="2231136" y="540485"/>
            <a:ext cx="7729728" cy="930096"/>
          </a:xfrm>
        </p:spPr>
        <p:txBody>
          <a:bodyPr/>
          <a:lstStyle/>
          <a:p>
            <a:r>
              <a:rPr lang="ru-RU" dirty="0"/>
              <a:t>Измерения</a:t>
            </a:r>
          </a:p>
        </p:txBody>
      </p:sp>
      <p:sp>
        <p:nvSpPr>
          <p:cNvPr id="4" name="TextBox 3">
            <a:extLst>
              <a:ext uri="{FF2B5EF4-FFF2-40B4-BE49-F238E27FC236}">
                <a16:creationId xmlns:a16="http://schemas.microsoft.com/office/drawing/2014/main" id="{D3E133E6-9ED8-4AED-8E4B-2A4260128877}"/>
              </a:ext>
            </a:extLst>
          </p:cNvPr>
          <p:cNvSpPr txBox="1"/>
          <p:nvPr/>
        </p:nvSpPr>
        <p:spPr>
          <a:xfrm>
            <a:off x="509047" y="1970202"/>
            <a:ext cx="10228083" cy="369332"/>
          </a:xfrm>
          <a:prstGeom prst="rect">
            <a:avLst/>
          </a:prstGeom>
          <a:noFill/>
        </p:spPr>
        <p:txBody>
          <a:bodyPr wrap="square" rtlCol="0">
            <a:spAutoFit/>
          </a:bodyPr>
          <a:lstStyle/>
          <a:p>
            <a:r>
              <a:rPr lang="ru-RU" dirty="0"/>
              <a:t>Следующим шагом было измерение и подведение итогов.</a:t>
            </a:r>
          </a:p>
        </p:txBody>
      </p:sp>
      <p:pic>
        <p:nvPicPr>
          <p:cNvPr id="8" name="Рисунок 7">
            <a:extLst>
              <a:ext uri="{FF2B5EF4-FFF2-40B4-BE49-F238E27FC236}">
                <a16:creationId xmlns:a16="http://schemas.microsoft.com/office/drawing/2014/main" id="{D2F353A5-5CF9-491C-9D55-E3573FBF7862}"/>
              </a:ext>
            </a:extLst>
          </p:cNvPr>
          <p:cNvPicPr>
            <a:picLocks noChangeAspect="1"/>
          </p:cNvPicPr>
          <p:nvPr/>
        </p:nvPicPr>
        <p:blipFill>
          <a:blip r:embed="rId2"/>
          <a:stretch>
            <a:fillRect/>
          </a:stretch>
        </p:blipFill>
        <p:spPr>
          <a:xfrm>
            <a:off x="8424884" y="2564091"/>
            <a:ext cx="3071960" cy="4095946"/>
          </a:xfrm>
          <a:prstGeom prst="rect">
            <a:avLst/>
          </a:prstGeom>
        </p:spPr>
      </p:pic>
      <p:pic>
        <p:nvPicPr>
          <p:cNvPr id="10" name="Рисунок 9">
            <a:extLst>
              <a:ext uri="{FF2B5EF4-FFF2-40B4-BE49-F238E27FC236}">
                <a16:creationId xmlns:a16="http://schemas.microsoft.com/office/drawing/2014/main" id="{731C3143-8983-464E-985F-5AE4730635E5}"/>
              </a:ext>
            </a:extLst>
          </p:cNvPr>
          <p:cNvPicPr>
            <a:picLocks noChangeAspect="1"/>
          </p:cNvPicPr>
          <p:nvPr/>
        </p:nvPicPr>
        <p:blipFill>
          <a:blip r:embed="rId3"/>
          <a:stretch>
            <a:fillRect/>
          </a:stretch>
        </p:blipFill>
        <p:spPr>
          <a:xfrm>
            <a:off x="695156" y="2564091"/>
            <a:ext cx="3294472" cy="4095947"/>
          </a:xfrm>
          <a:prstGeom prst="rect">
            <a:avLst/>
          </a:prstGeom>
        </p:spPr>
      </p:pic>
      <p:pic>
        <p:nvPicPr>
          <p:cNvPr id="11" name="Рисунок 10">
            <a:extLst>
              <a:ext uri="{FF2B5EF4-FFF2-40B4-BE49-F238E27FC236}">
                <a16:creationId xmlns:a16="http://schemas.microsoft.com/office/drawing/2014/main" id="{BAD18C5C-6C4D-42E2-B9DC-28636CCCEA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7256" y="2839155"/>
            <a:ext cx="2700000" cy="3600000"/>
          </a:xfrm>
          <a:prstGeom prst="rect">
            <a:avLst/>
          </a:prstGeom>
        </p:spPr>
      </p:pic>
    </p:spTree>
    <p:extLst>
      <p:ext uri="{BB962C8B-B14F-4D97-AF65-F5344CB8AC3E}">
        <p14:creationId xmlns:p14="http://schemas.microsoft.com/office/powerpoint/2010/main" val="45621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013BFA-C4C1-40D0-95BB-302969BDD784}"/>
              </a:ext>
            </a:extLst>
          </p:cNvPr>
          <p:cNvSpPr>
            <a:spLocks noGrp="1"/>
          </p:cNvSpPr>
          <p:nvPr>
            <p:ph type="title"/>
          </p:nvPr>
        </p:nvSpPr>
        <p:spPr>
          <a:xfrm>
            <a:off x="2231136" y="523613"/>
            <a:ext cx="7729728" cy="1188720"/>
          </a:xfrm>
        </p:spPr>
        <p:txBody>
          <a:bodyPr/>
          <a:lstStyle/>
          <a:p>
            <a:r>
              <a:rPr lang="ru-RU" b="1" dirty="0"/>
              <a:t>Анализ полученных данных.</a:t>
            </a:r>
            <a:endParaRPr lang="ru-RU" dirty="0"/>
          </a:p>
        </p:txBody>
      </p:sp>
      <p:sp>
        <p:nvSpPr>
          <p:cNvPr id="4" name="TextBox 3">
            <a:extLst>
              <a:ext uri="{FF2B5EF4-FFF2-40B4-BE49-F238E27FC236}">
                <a16:creationId xmlns:a16="http://schemas.microsoft.com/office/drawing/2014/main" id="{C4D9AB51-5432-4601-8236-C68E84454FBB}"/>
              </a:ext>
            </a:extLst>
          </p:cNvPr>
          <p:cNvSpPr txBox="1"/>
          <p:nvPr/>
        </p:nvSpPr>
        <p:spPr>
          <a:xfrm>
            <a:off x="590746" y="2139885"/>
            <a:ext cx="11010507" cy="4524315"/>
          </a:xfrm>
          <a:prstGeom prst="rect">
            <a:avLst/>
          </a:prstGeom>
          <a:noFill/>
        </p:spPr>
        <p:txBody>
          <a:bodyPr wrap="square" rtlCol="0">
            <a:spAutoFit/>
          </a:bodyPr>
          <a:lstStyle/>
          <a:p>
            <a:r>
              <a:rPr lang="ru-RU" dirty="0"/>
              <a:t>Изучив большой объём информации и множество источников, мы проанализировали работу обоих термометров, последовательно выявляя их достоинства и их недостатки. Проведя эксперимент, мы получили весьма занятные данные. По данным таблицы №1 средняя погрешность бесконтактного термометра ровна -0.328. Это совпадает с теми данными, которые указал производитель. Но стоит взглянуть на таблицу №2, и мы можно заметить, что температура у некоторых ниже 32, что является погрешностью более чем на 4.5 градуса, а средняя погрешность увеличилась до -2.852. Да, эти показатели не соответствуют тем, что указал производитель, но этому есть научное пояснение. Дело в том, что, когда человек выходит на улицу, открытые участки его тела </a:t>
            </a:r>
            <a:r>
              <a:rPr lang="ru-RU" b="1" dirty="0"/>
              <a:t>со временем</a:t>
            </a:r>
            <a:r>
              <a:rPr lang="ru-RU" dirty="0"/>
              <a:t> принимают температуру окружающей среды, соответственно их температура становится меньше по сравнению со средней температурой тела человека. Это и является главной проблемой достоверности измерений. Наше тело приобретает собственную температуру только после нескольких часов пребывания в комнатной температуре, ведь иначе температура будет выше или ниже действительной. Этот процесс хорошо заметен при сравнении таблиц. Из этого следует, что инфракрасные термометры сильно зависят от температуры окружающей среды, если она будет холодной, как зимой, то температура, измеренная термометром, не будет состоятельной относительно настоящей температуры тела.</a:t>
            </a:r>
          </a:p>
          <a:p>
            <a:endParaRPr lang="ru-RU" dirty="0"/>
          </a:p>
        </p:txBody>
      </p:sp>
    </p:spTree>
    <p:extLst>
      <p:ext uri="{BB962C8B-B14F-4D97-AF65-F5344CB8AC3E}">
        <p14:creationId xmlns:p14="http://schemas.microsoft.com/office/powerpoint/2010/main" val="2518352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51FC5A-AE64-4563-B8A1-5D3F787A7A52}"/>
              </a:ext>
            </a:extLst>
          </p:cNvPr>
          <p:cNvSpPr>
            <a:spLocks noGrp="1"/>
          </p:cNvSpPr>
          <p:nvPr>
            <p:ph type="title"/>
          </p:nvPr>
        </p:nvSpPr>
        <p:spPr/>
        <p:txBody>
          <a:bodyPr/>
          <a:lstStyle/>
          <a:p>
            <a:r>
              <a:rPr lang="ru-RU" b="1" dirty="0"/>
              <a:t>Выводы и заключение</a:t>
            </a:r>
            <a:endParaRPr lang="ru-RU" dirty="0"/>
          </a:p>
        </p:txBody>
      </p:sp>
      <p:sp>
        <p:nvSpPr>
          <p:cNvPr id="4" name="TextBox 3">
            <a:extLst>
              <a:ext uri="{FF2B5EF4-FFF2-40B4-BE49-F238E27FC236}">
                <a16:creationId xmlns:a16="http://schemas.microsoft.com/office/drawing/2014/main" id="{3C912411-E179-4EDC-8D13-1CB9E76D0B91}"/>
              </a:ext>
            </a:extLst>
          </p:cNvPr>
          <p:cNvSpPr txBox="1"/>
          <p:nvPr/>
        </p:nvSpPr>
        <p:spPr>
          <a:xfrm>
            <a:off x="477750" y="2620652"/>
            <a:ext cx="3506771" cy="3693319"/>
          </a:xfrm>
          <a:prstGeom prst="rect">
            <a:avLst/>
          </a:prstGeom>
          <a:noFill/>
        </p:spPr>
        <p:txBody>
          <a:bodyPr wrap="square" rtlCol="0">
            <a:spAutoFit/>
          </a:bodyPr>
          <a:lstStyle/>
          <a:p>
            <a:r>
              <a:rPr lang="ru-RU" dirty="0"/>
              <a:t>Эта проблема имеет легкий, но не быстрый способ решения. Для этого нужно всего лишь подождать пока тело примет нормальную температуру, адаптировавшись к комнатной температуре. Хотя есть и вариант искусственно разогреть тело до нужной температуры, посредством перевода механической энергии, то есть трения в тепло.</a:t>
            </a:r>
          </a:p>
          <a:p>
            <a:endParaRPr lang="ru-RU" dirty="0"/>
          </a:p>
        </p:txBody>
      </p:sp>
      <p:sp>
        <p:nvSpPr>
          <p:cNvPr id="5" name="TextBox 4">
            <a:extLst>
              <a:ext uri="{FF2B5EF4-FFF2-40B4-BE49-F238E27FC236}">
                <a16:creationId xmlns:a16="http://schemas.microsoft.com/office/drawing/2014/main" id="{48C01BEE-12AA-4D9F-902F-5110B9CA1FCA}"/>
              </a:ext>
            </a:extLst>
          </p:cNvPr>
          <p:cNvSpPr txBox="1"/>
          <p:nvPr/>
        </p:nvSpPr>
        <p:spPr>
          <a:xfrm>
            <a:off x="4223460" y="2610683"/>
            <a:ext cx="7729728" cy="3693319"/>
          </a:xfrm>
          <a:prstGeom prst="rect">
            <a:avLst/>
          </a:prstGeom>
          <a:noFill/>
        </p:spPr>
        <p:txBody>
          <a:bodyPr wrap="square" rtlCol="0">
            <a:spAutoFit/>
          </a:bodyPr>
          <a:lstStyle/>
          <a:p>
            <a:r>
              <a:rPr lang="ru-RU" dirty="0"/>
              <a:t>В заключении хочется сказать, что в данное время года, когда температура воздуха около нуля и ниже, и при нынешнем эпидемиологическом положении, температура, измеряемая в торговых центрах, магазинах и образовательных учреждениях, не может быть достоверной. Эти измерения бессмысленны, по причине их несостоятельности. Таким образом, гипотеза, выдвинутая нами, полностью подтверждается, наша работа достоверно подтверждает этот факт. Термометрия при входе в помещение с улицы с очень маленькой вероятностью позволяет предполагать, что будет выявлен человек с повышенной температурой тела. Наиболее эффективно было бы проводить измерения через 5 минут после начала первого урока в школе, когда обучающиеся успокаиваются, находятся без движения, согрелись, придя с улицы в теплое помещение. Такое предложение мы внесем администрации нашего лицея.</a:t>
            </a:r>
          </a:p>
        </p:txBody>
      </p:sp>
    </p:spTree>
    <p:extLst>
      <p:ext uri="{BB962C8B-B14F-4D97-AF65-F5344CB8AC3E}">
        <p14:creationId xmlns:p14="http://schemas.microsoft.com/office/powerpoint/2010/main" val="3095808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1849E1-6C25-4BEF-AE20-273C60883218}"/>
              </a:ext>
            </a:extLst>
          </p:cNvPr>
          <p:cNvSpPr>
            <a:spLocks noGrp="1"/>
          </p:cNvSpPr>
          <p:nvPr>
            <p:ph type="title"/>
          </p:nvPr>
        </p:nvSpPr>
        <p:spPr>
          <a:xfrm>
            <a:off x="2231136" y="263951"/>
            <a:ext cx="7729728" cy="1121789"/>
          </a:xfrm>
        </p:spPr>
        <p:txBody>
          <a:bodyPr>
            <a:normAutofit fontScale="90000"/>
          </a:bodyPr>
          <a:lstStyle/>
          <a:p>
            <a:r>
              <a:rPr lang="ru-RU" sz="2000" dirty="0"/>
              <a:t>Приложение</a:t>
            </a:r>
            <a:br>
              <a:rPr lang="ru-RU" sz="2000" dirty="0"/>
            </a:br>
            <a:r>
              <a:rPr lang="ru-RU" sz="2000" dirty="0"/>
              <a:t>Таблица №1 (группировка измерений по принципу проведения измерений в теплом помещении)</a:t>
            </a:r>
            <a:endParaRPr lang="ru-RU" dirty="0"/>
          </a:p>
        </p:txBody>
      </p:sp>
      <p:graphicFrame>
        <p:nvGraphicFramePr>
          <p:cNvPr id="5" name="Таблица 4">
            <a:extLst>
              <a:ext uri="{FF2B5EF4-FFF2-40B4-BE49-F238E27FC236}">
                <a16:creationId xmlns:a16="http://schemas.microsoft.com/office/drawing/2014/main" id="{D0FA7A00-FC76-45D2-B09F-51E532FD6AFC}"/>
              </a:ext>
            </a:extLst>
          </p:cNvPr>
          <p:cNvGraphicFramePr>
            <a:graphicFrameLocks noGrp="1"/>
          </p:cNvGraphicFramePr>
          <p:nvPr>
            <p:extLst>
              <p:ext uri="{D42A27DB-BD31-4B8C-83A1-F6EECF244321}">
                <p14:modId xmlns:p14="http://schemas.microsoft.com/office/powerpoint/2010/main" val="851520030"/>
              </p:ext>
            </p:extLst>
          </p:nvPr>
        </p:nvGraphicFramePr>
        <p:xfrm>
          <a:off x="619026" y="1558651"/>
          <a:ext cx="10953948" cy="5181034"/>
        </p:xfrm>
        <a:graphic>
          <a:graphicData uri="http://schemas.openxmlformats.org/drawingml/2006/table">
            <a:tbl>
              <a:tblPr firstRow="1" bandRow="1">
                <a:tableStyleId>{5C22544A-7EE6-4342-B048-85BDC9FD1C3A}</a:tableStyleId>
              </a:tblPr>
              <a:tblGrid>
                <a:gridCol w="2736916">
                  <a:extLst>
                    <a:ext uri="{9D8B030D-6E8A-4147-A177-3AD203B41FA5}">
                      <a16:colId xmlns:a16="http://schemas.microsoft.com/office/drawing/2014/main" val="223425862"/>
                    </a:ext>
                  </a:extLst>
                </a:gridCol>
                <a:gridCol w="2740058">
                  <a:extLst>
                    <a:ext uri="{9D8B030D-6E8A-4147-A177-3AD203B41FA5}">
                      <a16:colId xmlns:a16="http://schemas.microsoft.com/office/drawing/2014/main" val="656011647"/>
                    </a:ext>
                  </a:extLst>
                </a:gridCol>
                <a:gridCol w="2738487">
                  <a:extLst>
                    <a:ext uri="{9D8B030D-6E8A-4147-A177-3AD203B41FA5}">
                      <a16:colId xmlns:a16="http://schemas.microsoft.com/office/drawing/2014/main" val="2057917879"/>
                    </a:ext>
                  </a:extLst>
                </a:gridCol>
                <a:gridCol w="2738487">
                  <a:extLst>
                    <a:ext uri="{9D8B030D-6E8A-4147-A177-3AD203B41FA5}">
                      <a16:colId xmlns:a16="http://schemas.microsoft.com/office/drawing/2014/main" val="3485313186"/>
                    </a:ext>
                  </a:extLst>
                </a:gridCol>
              </a:tblGrid>
              <a:tr h="370840">
                <a:tc>
                  <a:txBody>
                    <a:bodyPr/>
                    <a:lstStyle/>
                    <a:p>
                      <a:r>
                        <a:rPr lang="ru-RU" dirty="0"/>
                        <a:t>№ Опыта</a:t>
                      </a:r>
                    </a:p>
                  </a:txBody>
                  <a:tcPr/>
                </a:tc>
                <a:tc>
                  <a:txBody>
                    <a:bodyPr/>
                    <a:lstStyle/>
                    <a:p>
                      <a:r>
                        <a:rPr lang="ru-RU" dirty="0"/>
                        <a:t>Показания ртутного термометра</a:t>
                      </a:r>
                    </a:p>
                  </a:txBody>
                  <a:tcPr/>
                </a:tc>
                <a:tc>
                  <a:txBody>
                    <a:bodyPr/>
                    <a:lstStyle/>
                    <a:p>
                      <a:r>
                        <a:rPr lang="ru-RU" dirty="0"/>
                        <a:t>Показания БИТ</a:t>
                      </a:r>
                    </a:p>
                  </a:txBody>
                  <a:tcPr/>
                </a:tc>
                <a:tc>
                  <a:txBody>
                    <a:bodyPr/>
                    <a:lstStyle/>
                    <a:p>
                      <a:r>
                        <a:rPr lang="ru-RU" dirty="0"/>
                        <a:t>Разница показаний</a:t>
                      </a:r>
                    </a:p>
                  </a:txBody>
                  <a:tcPr/>
                </a:tc>
                <a:extLst>
                  <a:ext uri="{0D108BD9-81ED-4DB2-BD59-A6C34878D82A}">
                    <a16:rowId xmlns:a16="http://schemas.microsoft.com/office/drawing/2014/main" val="2940215907"/>
                  </a:ext>
                </a:extLst>
              </a:tr>
              <a:tr h="370840">
                <a:tc>
                  <a:txBody>
                    <a:bodyPr/>
                    <a:lstStyle/>
                    <a:p>
                      <a:r>
                        <a:rPr lang="ru-RU" dirty="0"/>
                        <a:t>1 (Бит 1)</a:t>
                      </a:r>
                    </a:p>
                  </a:txBody>
                  <a:tcPr/>
                </a:tc>
                <a:tc>
                  <a:txBody>
                    <a:bodyPr/>
                    <a:lstStyle/>
                    <a:p>
                      <a:pPr algn="just">
                        <a:lnSpc>
                          <a:spcPct val="150000"/>
                        </a:lnSpc>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36.6</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36.7</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2542126281"/>
                  </a:ext>
                </a:extLst>
              </a:tr>
              <a:tr h="370840">
                <a:tc>
                  <a:txBody>
                    <a:bodyPr/>
                    <a:lstStyle/>
                    <a:p>
                      <a:r>
                        <a:rPr lang="ru-RU" dirty="0"/>
                        <a:t>2 (Бит 1)</a:t>
                      </a:r>
                    </a:p>
                  </a:txBody>
                  <a:tcPr/>
                </a:tc>
                <a:tc>
                  <a:txBody>
                    <a:bodyPr/>
                    <a:lstStyle/>
                    <a:p>
                      <a:pPr algn="just">
                        <a:lnSpc>
                          <a:spcPct val="150000"/>
                        </a:lnSpc>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36.7</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36.3</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312984392"/>
                  </a:ext>
                </a:extLst>
              </a:tr>
              <a:tr h="370840">
                <a:tc>
                  <a:txBody>
                    <a:bodyPr/>
                    <a:lstStyle/>
                    <a:p>
                      <a:r>
                        <a:rPr lang="ru-RU" dirty="0"/>
                        <a:t>3 (Бит 1)</a:t>
                      </a:r>
                    </a:p>
                  </a:txBody>
                  <a:tcPr/>
                </a:tc>
                <a:tc>
                  <a:txBody>
                    <a:bodyPr/>
                    <a:lstStyle/>
                    <a:p>
                      <a:pPr algn="just">
                        <a:lnSpc>
                          <a:spcPct val="150000"/>
                        </a:lnSpc>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36.7</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4239132116"/>
                  </a:ext>
                </a:extLst>
              </a:tr>
              <a:tr h="370840">
                <a:tc>
                  <a:txBody>
                    <a:bodyPr/>
                    <a:lstStyle/>
                    <a:p>
                      <a:r>
                        <a:rPr lang="ru-RU" dirty="0"/>
                        <a:t>4 (Бит 1)</a:t>
                      </a:r>
                    </a:p>
                  </a:txBody>
                  <a:tcPr/>
                </a:tc>
                <a:tc>
                  <a:txBody>
                    <a:bodyPr/>
                    <a:lstStyle/>
                    <a:p>
                      <a:pPr algn="just">
                        <a:lnSpc>
                          <a:spcPct val="150000"/>
                        </a:lnSpc>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36.6</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35.9</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295260032"/>
                  </a:ext>
                </a:extLst>
              </a:tr>
              <a:tr h="370840">
                <a:tc>
                  <a:txBody>
                    <a:bodyPr/>
                    <a:lstStyle/>
                    <a:p>
                      <a:r>
                        <a:rPr lang="ru-RU" dirty="0"/>
                        <a:t>5 (Бит 1)</a:t>
                      </a:r>
                    </a:p>
                  </a:txBody>
                  <a:tcPr/>
                </a:tc>
                <a:tc>
                  <a:txBody>
                    <a:bodyPr/>
                    <a:lstStyle/>
                    <a:p>
                      <a:pPr algn="just">
                        <a:lnSpc>
                          <a:spcPct val="150000"/>
                        </a:lnSpc>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36.5</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36.5</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84640648"/>
                  </a:ext>
                </a:extLst>
              </a:tr>
              <a:tr h="370840">
                <a:tc>
                  <a:txBody>
                    <a:bodyPr/>
                    <a:lstStyle/>
                    <a:p>
                      <a:r>
                        <a:rPr lang="ru-RU" dirty="0"/>
                        <a:t>6 (Бит 1)</a:t>
                      </a:r>
                    </a:p>
                  </a:txBody>
                  <a:tcPr/>
                </a:tc>
                <a:tc>
                  <a:txBody>
                    <a:bodyPr/>
                    <a:lstStyle/>
                    <a:p>
                      <a:pPr algn="just">
                        <a:lnSpc>
                          <a:spcPct val="150000"/>
                        </a:lnSpc>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36.6</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36.9</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3126667787"/>
                  </a:ext>
                </a:extLst>
              </a:tr>
              <a:tr h="370840">
                <a:tc>
                  <a:txBody>
                    <a:bodyPr/>
                    <a:lstStyle/>
                    <a:p>
                      <a:r>
                        <a:rPr lang="ru-RU" dirty="0"/>
                        <a:t>7 (Бит 1)</a:t>
                      </a:r>
                    </a:p>
                  </a:txBody>
                  <a:tcPr/>
                </a:tc>
                <a:tc>
                  <a:txBody>
                    <a:bodyPr/>
                    <a:lstStyle/>
                    <a:p>
                      <a:pPr algn="just">
                        <a:lnSpc>
                          <a:spcPct val="150000"/>
                        </a:lnSpc>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36.6</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36.4</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2191152742"/>
                  </a:ext>
                </a:extLst>
              </a:tr>
              <a:tr h="370840">
                <a:tc>
                  <a:txBody>
                    <a:bodyPr/>
                    <a:lstStyle/>
                    <a:p>
                      <a:r>
                        <a:rPr lang="ru-RU" dirty="0"/>
                        <a:t>8 (Бит 1)</a:t>
                      </a:r>
                    </a:p>
                  </a:txBody>
                  <a:tcPr/>
                </a:tc>
                <a:tc>
                  <a:txBody>
                    <a:bodyPr/>
                    <a:lstStyle/>
                    <a:p>
                      <a:pPr algn="just">
                        <a:lnSpc>
                          <a:spcPct val="150000"/>
                        </a:lnSpc>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36.6</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36.3</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410509231"/>
                  </a:ext>
                </a:extLst>
              </a:tr>
              <a:tr h="370840">
                <a:tc>
                  <a:txBody>
                    <a:bodyPr/>
                    <a:lstStyle/>
                    <a:p>
                      <a:r>
                        <a:rPr lang="ru-RU" dirty="0"/>
                        <a:t>9 (Бит 1)</a:t>
                      </a:r>
                    </a:p>
                  </a:txBody>
                  <a:tcPr/>
                </a:tc>
                <a:tc>
                  <a:txBody>
                    <a:bodyPr/>
                    <a:lstStyle/>
                    <a:p>
                      <a:pPr algn="just">
                        <a:lnSpc>
                          <a:spcPct val="150000"/>
                        </a:lnSpc>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36.5</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36.3</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2479594109"/>
                  </a:ext>
                </a:extLst>
              </a:tr>
              <a:tr h="370840">
                <a:tc>
                  <a:txBody>
                    <a:bodyPr/>
                    <a:lstStyle/>
                    <a:p>
                      <a:r>
                        <a:rPr lang="ru-RU" dirty="0"/>
                        <a:t>10 (Бит 1)</a:t>
                      </a:r>
                    </a:p>
                  </a:txBody>
                  <a:tcPr/>
                </a:tc>
                <a:tc>
                  <a:txBody>
                    <a:bodyPr/>
                    <a:lstStyle/>
                    <a:p>
                      <a:pPr algn="just">
                        <a:lnSpc>
                          <a:spcPct val="150000"/>
                        </a:lnSpc>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36.6</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3864402029"/>
                  </a:ext>
                </a:extLst>
              </a:tr>
              <a:tr h="370840">
                <a:tc>
                  <a:txBody>
                    <a:bodyPr/>
                    <a:lstStyle/>
                    <a:p>
                      <a:r>
                        <a:rPr lang="ru-RU" dirty="0"/>
                        <a:t>11 (Бит 1)</a:t>
                      </a:r>
                    </a:p>
                  </a:txBody>
                  <a:tcPr/>
                </a:tc>
                <a:tc>
                  <a:txBody>
                    <a:bodyPr/>
                    <a:lstStyle/>
                    <a:p>
                      <a:pPr algn="just">
                        <a:lnSpc>
                          <a:spcPct val="150000"/>
                        </a:lnSpc>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36.6</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36.3</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2194089677"/>
                  </a:ext>
                </a:extLst>
              </a:tr>
            </a:tbl>
          </a:graphicData>
        </a:graphic>
      </p:graphicFrame>
    </p:spTree>
    <p:extLst>
      <p:ext uri="{BB962C8B-B14F-4D97-AF65-F5344CB8AC3E}">
        <p14:creationId xmlns:p14="http://schemas.microsoft.com/office/powerpoint/2010/main" val="2475950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a:extLst>
              <a:ext uri="{FF2B5EF4-FFF2-40B4-BE49-F238E27FC236}">
                <a16:creationId xmlns:a16="http://schemas.microsoft.com/office/drawing/2014/main" id="{87E65961-0979-4E72-BCE9-BD95EACDAC0A}"/>
              </a:ext>
            </a:extLst>
          </p:cNvPr>
          <p:cNvGraphicFramePr>
            <a:graphicFrameLocks noGrp="1"/>
          </p:cNvGraphicFramePr>
          <p:nvPr>
            <p:extLst>
              <p:ext uri="{D42A27DB-BD31-4B8C-83A1-F6EECF244321}">
                <p14:modId xmlns:p14="http://schemas.microsoft.com/office/powerpoint/2010/main" val="2480258753"/>
              </p:ext>
            </p:extLst>
          </p:nvPr>
        </p:nvGraphicFramePr>
        <p:xfrm>
          <a:off x="1356936" y="219262"/>
          <a:ext cx="9478128" cy="6419476"/>
        </p:xfrm>
        <a:graphic>
          <a:graphicData uri="http://schemas.openxmlformats.org/drawingml/2006/table">
            <a:tbl>
              <a:tblPr firstRow="1" bandRow="1">
                <a:tableStyleId>{5C22544A-7EE6-4342-B048-85BDC9FD1C3A}</a:tableStyleId>
              </a:tblPr>
              <a:tblGrid>
                <a:gridCol w="2369532">
                  <a:extLst>
                    <a:ext uri="{9D8B030D-6E8A-4147-A177-3AD203B41FA5}">
                      <a16:colId xmlns:a16="http://schemas.microsoft.com/office/drawing/2014/main" val="3229094467"/>
                    </a:ext>
                  </a:extLst>
                </a:gridCol>
                <a:gridCol w="2369532">
                  <a:extLst>
                    <a:ext uri="{9D8B030D-6E8A-4147-A177-3AD203B41FA5}">
                      <a16:colId xmlns:a16="http://schemas.microsoft.com/office/drawing/2014/main" val="2575316311"/>
                    </a:ext>
                  </a:extLst>
                </a:gridCol>
                <a:gridCol w="2369532">
                  <a:extLst>
                    <a:ext uri="{9D8B030D-6E8A-4147-A177-3AD203B41FA5}">
                      <a16:colId xmlns:a16="http://schemas.microsoft.com/office/drawing/2014/main" val="2621359100"/>
                    </a:ext>
                  </a:extLst>
                </a:gridCol>
                <a:gridCol w="2369532">
                  <a:extLst>
                    <a:ext uri="{9D8B030D-6E8A-4147-A177-3AD203B41FA5}">
                      <a16:colId xmlns:a16="http://schemas.microsoft.com/office/drawing/2014/main" val="2155604289"/>
                    </a:ext>
                  </a:extLst>
                </a:gridCol>
              </a:tblGrid>
              <a:tr h="372941">
                <a:tc>
                  <a:txBody>
                    <a:bodyPr/>
                    <a:lstStyle/>
                    <a:p>
                      <a:r>
                        <a:rPr lang="ru-RU" dirty="0"/>
                        <a:t>№ Опыта</a:t>
                      </a:r>
                    </a:p>
                  </a:txBody>
                  <a:tcPr/>
                </a:tc>
                <a:tc>
                  <a:txBody>
                    <a:bodyPr/>
                    <a:lstStyle/>
                    <a:p>
                      <a:r>
                        <a:rPr lang="ru-RU" dirty="0"/>
                        <a:t>Показания ртутного термометра</a:t>
                      </a:r>
                    </a:p>
                  </a:txBody>
                  <a:tcPr/>
                </a:tc>
                <a:tc>
                  <a:txBody>
                    <a:bodyPr/>
                    <a:lstStyle/>
                    <a:p>
                      <a:r>
                        <a:rPr lang="ru-RU" dirty="0"/>
                        <a:t>Показания БИТ</a:t>
                      </a:r>
                    </a:p>
                  </a:txBody>
                  <a:tcPr/>
                </a:tc>
                <a:tc>
                  <a:txBody>
                    <a:bodyPr/>
                    <a:lstStyle/>
                    <a:p>
                      <a:r>
                        <a:rPr lang="ru-RU" dirty="0"/>
                        <a:t>Разница показаний</a:t>
                      </a:r>
                    </a:p>
                  </a:txBody>
                  <a:tcPr/>
                </a:tc>
                <a:extLst>
                  <a:ext uri="{0D108BD9-81ED-4DB2-BD59-A6C34878D82A}">
                    <a16:rowId xmlns:a16="http://schemas.microsoft.com/office/drawing/2014/main" val="163114557"/>
                  </a:ext>
                </a:extLst>
              </a:tr>
              <a:tr h="372941">
                <a:tc>
                  <a:txBody>
                    <a:bodyPr/>
                    <a:lstStyle/>
                    <a:p>
                      <a:r>
                        <a:rPr lang="ru-RU" dirty="0"/>
                        <a:t>12 (Бит 2)</a:t>
                      </a:r>
                    </a:p>
                  </a:txBody>
                  <a:tcPr/>
                </a:tc>
                <a:tc>
                  <a:txBody>
                    <a:bodyPr/>
                    <a:lstStyle/>
                    <a:p>
                      <a:pPr algn="just">
                        <a:lnSpc>
                          <a:spcPct val="150000"/>
                        </a:lnSpc>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36.6</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36.3</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3579908009"/>
                  </a:ext>
                </a:extLst>
              </a:tr>
              <a:tr h="372941">
                <a:tc>
                  <a:txBody>
                    <a:bodyPr/>
                    <a:lstStyle/>
                    <a:p>
                      <a:r>
                        <a:rPr lang="ru-RU" dirty="0"/>
                        <a:t>13 (Бит 2)</a:t>
                      </a:r>
                    </a:p>
                  </a:txBody>
                  <a:tcPr/>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36.7</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36.7</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3543332802"/>
                  </a:ext>
                </a:extLst>
              </a:tr>
              <a:tr h="372941">
                <a:tc>
                  <a:txBody>
                    <a:bodyPr/>
                    <a:lstStyle/>
                    <a:p>
                      <a:r>
                        <a:rPr lang="ru-RU" dirty="0"/>
                        <a:t>14 (Бит 2)</a:t>
                      </a:r>
                    </a:p>
                  </a:txBody>
                  <a:tcPr/>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2086446654"/>
                  </a:ext>
                </a:extLst>
              </a:tr>
              <a:tr h="372941">
                <a:tc>
                  <a:txBody>
                    <a:bodyPr/>
                    <a:lstStyle/>
                    <a:p>
                      <a:r>
                        <a:rPr lang="ru-RU" dirty="0"/>
                        <a:t>15 (Бит 2)</a:t>
                      </a:r>
                    </a:p>
                  </a:txBody>
                  <a:tcPr/>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36.3</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3954498624"/>
                  </a:ext>
                </a:extLst>
              </a:tr>
              <a:tr h="372941">
                <a:tc>
                  <a:txBody>
                    <a:bodyPr/>
                    <a:lstStyle/>
                    <a:p>
                      <a:r>
                        <a:rPr lang="ru-RU" dirty="0"/>
                        <a:t>16 (Бит 2)</a:t>
                      </a:r>
                    </a:p>
                  </a:txBody>
                  <a:tcPr/>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36.6</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36.3</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2654770924"/>
                  </a:ext>
                </a:extLst>
              </a:tr>
              <a:tr h="372941">
                <a:tc>
                  <a:txBody>
                    <a:bodyPr/>
                    <a:lstStyle/>
                    <a:p>
                      <a:r>
                        <a:rPr lang="ru-RU" dirty="0"/>
                        <a:t>17 (Бит 2)</a:t>
                      </a:r>
                    </a:p>
                  </a:txBody>
                  <a:tcPr/>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36.7</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36.3</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2463454750"/>
                  </a:ext>
                </a:extLst>
              </a:tr>
              <a:tr h="372941">
                <a:tc>
                  <a:txBody>
                    <a:bodyPr/>
                    <a:lstStyle/>
                    <a:p>
                      <a:r>
                        <a:rPr lang="ru-RU" dirty="0"/>
                        <a:t>18 (Бит 2)</a:t>
                      </a:r>
                    </a:p>
                  </a:txBody>
                  <a:tcPr/>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36.6</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36.7</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2315787929"/>
                  </a:ext>
                </a:extLst>
              </a:tr>
              <a:tr h="372941">
                <a:tc>
                  <a:txBody>
                    <a:bodyPr/>
                    <a:lstStyle/>
                    <a:p>
                      <a:r>
                        <a:rPr lang="ru-RU" dirty="0"/>
                        <a:t>19 (Бит 2)</a:t>
                      </a:r>
                    </a:p>
                  </a:txBody>
                  <a:tcPr/>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36.6</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3861537946"/>
                  </a:ext>
                </a:extLst>
              </a:tr>
              <a:tr h="372941">
                <a:tc>
                  <a:txBody>
                    <a:bodyPr/>
                    <a:lstStyle/>
                    <a:p>
                      <a:r>
                        <a:rPr lang="ru-RU" dirty="0"/>
                        <a:t>20 (Бит 2)</a:t>
                      </a:r>
                    </a:p>
                  </a:txBody>
                  <a:tcPr/>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36.6</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36.3</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3851318246"/>
                  </a:ext>
                </a:extLst>
              </a:tr>
              <a:tr h="372941">
                <a:tc>
                  <a:txBody>
                    <a:bodyPr/>
                    <a:lstStyle/>
                    <a:p>
                      <a:r>
                        <a:rPr lang="ru-RU" dirty="0"/>
                        <a:t>21 (Бит 2)</a:t>
                      </a:r>
                    </a:p>
                  </a:txBody>
                  <a:tcPr/>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36.6</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36.3</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3508237566"/>
                  </a:ext>
                </a:extLst>
              </a:tr>
              <a:tr h="372941">
                <a:tc>
                  <a:txBody>
                    <a:bodyPr/>
                    <a:lstStyle/>
                    <a:p>
                      <a:r>
                        <a:rPr lang="ru-RU" dirty="0"/>
                        <a:t>22 (Бит 2)</a:t>
                      </a:r>
                    </a:p>
                  </a:txBody>
                  <a:tcPr/>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36.3</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4083346121"/>
                  </a:ext>
                </a:extLst>
              </a:tr>
              <a:tr h="372941">
                <a:tc>
                  <a:txBody>
                    <a:bodyPr/>
                    <a:lstStyle/>
                    <a:p>
                      <a:r>
                        <a:rPr lang="ru-RU" dirty="0"/>
                        <a:t>23 (Бит 2)</a:t>
                      </a:r>
                    </a:p>
                  </a:txBody>
                  <a:tcPr/>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36.6</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36.3</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868623376"/>
                  </a:ext>
                </a:extLst>
              </a:tr>
              <a:tr h="372941">
                <a:tc>
                  <a:txBody>
                    <a:bodyPr/>
                    <a:lstStyle/>
                    <a:p>
                      <a:r>
                        <a:rPr lang="ru-RU" dirty="0"/>
                        <a:t>24 (Бит 2)</a:t>
                      </a:r>
                    </a:p>
                  </a:txBody>
                  <a:tcPr/>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36.7</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719478109"/>
                  </a:ext>
                </a:extLst>
              </a:tr>
              <a:tr h="372941">
                <a:tc>
                  <a:txBody>
                    <a:bodyPr/>
                    <a:lstStyle/>
                    <a:p>
                      <a:r>
                        <a:rPr lang="ru-RU" dirty="0"/>
                        <a:t>25 (Бит 2)</a:t>
                      </a:r>
                    </a:p>
                  </a:txBody>
                  <a:tcPr/>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36.3</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641256753"/>
                  </a:ext>
                </a:extLst>
              </a:tr>
            </a:tbl>
          </a:graphicData>
        </a:graphic>
      </p:graphicFrame>
    </p:spTree>
    <p:extLst>
      <p:ext uri="{BB962C8B-B14F-4D97-AF65-F5344CB8AC3E}">
        <p14:creationId xmlns:p14="http://schemas.microsoft.com/office/powerpoint/2010/main" val="2375156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2263C3-AD1D-43FD-AC0A-7B42F4518BF6}"/>
              </a:ext>
            </a:extLst>
          </p:cNvPr>
          <p:cNvSpPr>
            <a:spLocks noGrp="1"/>
          </p:cNvSpPr>
          <p:nvPr>
            <p:ph type="title"/>
          </p:nvPr>
        </p:nvSpPr>
        <p:spPr>
          <a:xfrm>
            <a:off x="2231136" y="103696"/>
            <a:ext cx="7729728" cy="1121790"/>
          </a:xfrm>
        </p:spPr>
        <p:txBody>
          <a:bodyPr>
            <a:normAutofit/>
          </a:bodyPr>
          <a:lstStyle/>
          <a:p>
            <a:r>
              <a:rPr lang="ru-RU" sz="1800" dirty="0"/>
              <a:t>Таблица №2 (группировка измерений по принципу проведения измерений сразу после холодного помещения)</a:t>
            </a:r>
          </a:p>
        </p:txBody>
      </p:sp>
      <p:graphicFrame>
        <p:nvGraphicFramePr>
          <p:cNvPr id="4" name="Таблица 3">
            <a:extLst>
              <a:ext uri="{FF2B5EF4-FFF2-40B4-BE49-F238E27FC236}">
                <a16:creationId xmlns:a16="http://schemas.microsoft.com/office/drawing/2014/main" id="{9BAB0068-87B4-4EB3-A494-01DC6C44C508}"/>
              </a:ext>
            </a:extLst>
          </p:cNvPr>
          <p:cNvGraphicFramePr>
            <a:graphicFrameLocks noGrp="1"/>
          </p:cNvGraphicFramePr>
          <p:nvPr>
            <p:extLst>
              <p:ext uri="{D42A27DB-BD31-4B8C-83A1-F6EECF244321}">
                <p14:modId xmlns:p14="http://schemas.microsoft.com/office/powerpoint/2010/main" val="4064291967"/>
              </p:ext>
            </p:extLst>
          </p:nvPr>
        </p:nvGraphicFramePr>
        <p:xfrm>
          <a:off x="454058" y="1277613"/>
          <a:ext cx="11283884" cy="5476691"/>
        </p:xfrm>
        <a:graphic>
          <a:graphicData uri="http://schemas.openxmlformats.org/drawingml/2006/table">
            <a:tbl>
              <a:tblPr firstRow="1" bandRow="1">
                <a:tableStyleId>{5C22544A-7EE6-4342-B048-85BDC9FD1C3A}</a:tableStyleId>
              </a:tblPr>
              <a:tblGrid>
                <a:gridCol w="2820971">
                  <a:extLst>
                    <a:ext uri="{9D8B030D-6E8A-4147-A177-3AD203B41FA5}">
                      <a16:colId xmlns:a16="http://schemas.microsoft.com/office/drawing/2014/main" val="3481075839"/>
                    </a:ext>
                  </a:extLst>
                </a:gridCol>
                <a:gridCol w="2820971">
                  <a:extLst>
                    <a:ext uri="{9D8B030D-6E8A-4147-A177-3AD203B41FA5}">
                      <a16:colId xmlns:a16="http://schemas.microsoft.com/office/drawing/2014/main" val="2015356258"/>
                    </a:ext>
                  </a:extLst>
                </a:gridCol>
                <a:gridCol w="2820971">
                  <a:extLst>
                    <a:ext uri="{9D8B030D-6E8A-4147-A177-3AD203B41FA5}">
                      <a16:colId xmlns:a16="http://schemas.microsoft.com/office/drawing/2014/main" val="2786410019"/>
                    </a:ext>
                  </a:extLst>
                </a:gridCol>
                <a:gridCol w="2820971">
                  <a:extLst>
                    <a:ext uri="{9D8B030D-6E8A-4147-A177-3AD203B41FA5}">
                      <a16:colId xmlns:a16="http://schemas.microsoft.com/office/drawing/2014/main" val="2197856"/>
                    </a:ext>
                  </a:extLst>
                </a:gridCol>
              </a:tblGrid>
              <a:tr h="370840">
                <a:tc>
                  <a:txBody>
                    <a:bodyPr/>
                    <a:lstStyle/>
                    <a:p>
                      <a:r>
                        <a:rPr lang="ru-RU" dirty="0"/>
                        <a:t>№ Опыта</a:t>
                      </a:r>
                    </a:p>
                  </a:txBody>
                  <a:tcPr/>
                </a:tc>
                <a:tc>
                  <a:txBody>
                    <a:bodyPr/>
                    <a:lstStyle/>
                    <a:p>
                      <a:r>
                        <a:rPr lang="ru-RU" dirty="0"/>
                        <a:t>Показания ртутного термометра</a:t>
                      </a:r>
                    </a:p>
                  </a:txBody>
                  <a:tcPr/>
                </a:tc>
                <a:tc>
                  <a:txBody>
                    <a:bodyPr/>
                    <a:lstStyle/>
                    <a:p>
                      <a:r>
                        <a:rPr lang="ru-RU" dirty="0"/>
                        <a:t>Показания БИТ</a:t>
                      </a:r>
                    </a:p>
                  </a:txBody>
                  <a:tcPr/>
                </a:tc>
                <a:tc>
                  <a:txBody>
                    <a:bodyPr/>
                    <a:lstStyle/>
                    <a:p>
                      <a:r>
                        <a:rPr lang="ru-RU" dirty="0"/>
                        <a:t>Разница показаний</a:t>
                      </a:r>
                    </a:p>
                  </a:txBody>
                  <a:tcPr/>
                </a:tc>
                <a:extLst>
                  <a:ext uri="{0D108BD9-81ED-4DB2-BD59-A6C34878D82A}">
                    <a16:rowId xmlns:a16="http://schemas.microsoft.com/office/drawing/2014/main" val="2267201323"/>
                  </a:ext>
                </a:extLst>
              </a:tr>
              <a:tr h="370840">
                <a:tc>
                  <a:txBody>
                    <a:bodyPr/>
                    <a:lstStyle/>
                    <a:p>
                      <a:r>
                        <a:rPr lang="ru-RU" dirty="0"/>
                        <a:t>1 (Бит 1)</a:t>
                      </a:r>
                    </a:p>
                  </a:txBody>
                  <a:tcPr/>
                </a:tc>
                <a:tc>
                  <a:txBody>
                    <a:bodyPr/>
                    <a:lstStyle/>
                    <a:p>
                      <a:pPr algn="just">
                        <a:lnSpc>
                          <a:spcPct val="150000"/>
                        </a:lnSpc>
                        <a:spcAft>
                          <a:spcPts val="0"/>
                        </a:spcAft>
                      </a:pPr>
                      <a:r>
                        <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2868053289"/>
                  </a:ext>
                </a:extLst>
              </a:tr>
              <a:tr h="370840">
                <a:tc>
                  <a:txBody>
                    <a:bodyPr/>
                    <a:lstStyle/>
                    <a:p>
                      <a:r>
                        <a:rPr lang="ru-RU" dirty="0"/>
                        <a:t>2(Бит 1)</a:t>
                      </a:r>
                    </a:p>
                  </a:txBody>
                  <a:tcPr/>
                </a:tc>
                <a:tc>
                  <a:txBody>
                    <a:bodyPr/>
                    <a:lstStyle/>
                    <a:p>
                      <a:pPr algn="just">
                        <a:lnSpc>
                          <a:spcPct val="150000"/>
                        </a:lnSpc>
                        <a:spcAft>
                          <a:spcPts val="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2880318611"/>
                  </a:ext>
                </a:extLst>
              </a:tr>
              <a:tr h="370840">
                <a:tc>
                  <a:txBody>
                    <a:bodyPr/>
                    <a:lstStyle/>
                    <a:p>
                      <a:r>
                        <a:rPr lang="ru-RU" dirty="0"/>
                        <a:t>3 (Бит 1)</a:t>
                      </a:r>
                    </a:p>
                  </a:txBody>
                  <a:tcPr/>
                </a:tc>
                <a:tc>
                  <a:txBody>
                    <a:bodyPr/>
                    <a:lstStyle/>
                    <a:p>
                      <a:pPr algn="just">
                        <a:lnSpc>
                          <a:spcPct val="150000"/>
                        </a:lnSpc>
                        <a:spcAft>
                          <a:spcPts val="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&lt;32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&gt;4.6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3790450127"/>
                  </a:ext>
                </a:extLst>
              </a:tr>
              <a:tr h="370840">
                <a:tc>
                  <a:txBody>
                    <a:bodyPr/>
                    <a:lstStyle/>
                    <a:p>
                      <a:r>
                        <a:rPr lang="ru-RU" dirty="0"/>
                        <a:t>4 (Бит 1)</a:t>
                      </a:r>
                    </a:p>
                  </a:txBody>
                  <a:tcPr/>
                </a:tc>
                <a:tc>
                  <a:txBody>
                    <a:bodyPr/>
                    <a:lstStyle/>
                    <a:p>
                      <a:pPr algn="just">
                        <a:lnSpc>
                          <a:spcPct val="150000"/>
                        </a:lnSpc>
                        <a:spcAft>
                          <a:spcPts val="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3092660736"/>
                  </a:ext>
                </a:extLst>
              </a:tr>
              <a:tr h="370840">
                <a:tc>
                  <a:txBody>
                    <a:bodyPr/>
                    <a:lstStyle/>
                    <a:p>
                      <a:r>
                        <a:rPr lang="ru-RU" dirty="0"/>
                        <a:t>5 (Бит 1)</a:t>
                      </a:r>
                    </a:p>
                  </a:txBody>
                  <a:tcPr/>
                </a:tc>
                <a:tc>
                  <a:txBody>
                    <a:bodyPr/>
                    <a:lstStyle/>
                    <a:p>
                      <a:pPr algn="just">
                        <a:lnSpc>
                          <a:spcPct val="150000"/>
                        </a:lnSpc>
                        <a:spcAft>
                          <a:spcPts val="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477823233"/>
                  </a:ext>
                </a:extLst>
              </a:tr>
              <a:tr h="370840">
                <a:tc>
                  <a:txBody>
                    <a:bodyPr/>
                    <a:lstStyle/>
                    <a:p>
                      <a:r>
                        <a:rPr lang="ru-RU" dirty="0"/>
                        <a:t>6 (Бит 1)</a:t>
                      </a:r>
                    </a:p>
                  </a:txBody>
                  <a:tcPr/>
                </a:tc>
                <a:tc>
                  <a:txBody>
                    <a:bodyPr/>
                    <a:lstStyle/>
                    <a:p>
                      <a:pPr algn="just">
                        <a:lnSpc>
                          <a:spcPct val="150000"/>
                        </a:lnSpc>
                        <a:spcAft>
                          <a:spcPts val="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&lt;32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&gt;4</a:t>
                      </a: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45159636"/>
                  </a:ext>
                </a:extLst>
              </a:tr>
              <a:tr h="370840">
                <a:tc>
                  <a:txBody>
                    <a:bodyPr/>
                    <a:lstStyle/>
                    <a:p>
                      <a:r>
                        <a:rPr lang="ru-RU" dirty="0"/>
                        <a:t>7 (Бит 1)</a:t>
                      </a:r>
                    </a:p>
                  </a:txBody>
                  <a:tcPr/>
                </a:tc>
                <a:tc>
                  <a:txBody>
                    <a:bodyPr/>
                    <a:lstStyle/>
                    <a:p>
                      <a:pPr algn="just">
                        <a:lnSpc>
                          <a:spcPct val="150000"/>
                        </a:lnSpc>
                        <a:spcAft>
                          <a:spcPts val="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758192292"/>
                  </a:ext>
                </a:extLst>
              </a:tr>
              <a:tr h="370840">
                <a:tc>
                  <a:txBody>
                    <a:bodyPr/>
                    <a:lstStyle/>
                    <a:p>
                      <a:r>
                        <a:rPr lang="ru-RU" dirty="0"/>
                        <a:t>8 (Бит 1)</a:t>
                      </a:r>
                    </a:p>
                  </a:txBody>
                  <a:tcPr/>
                </a:tc>
                <a:tc>
                  <a:txBody>
                    <a:bodyPr/>
                    <a:lstStyle/>
                    <a:p>
                      <a:pPr algn="just">
                        <a:lnSpc>
                          <a:spcPct val="150000"/>
                        </a:lnSpc>
                        <a:spcAft>
                          <a:spcPts val="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2344943817"/>
                  </a:ext>
                </a:extLst>
              </a:tr>
              <a:tr h="370840">
                <a:tc>
                  <a:txBody>
                    <a:bodyPr/>
                    <a:lstStyle/>
                    <a:p>
                      <a:r>
                        <a:rPr lang="ru-RU" dirty="0"/>
                        <a:t>9 (Бит 1)</a:t>
                      </a:r>
                    </a:p>
                  </a:txBody>
                  <a:tcPr/>
                </a:tc>
                <a:tc>
                  <a:txBody>
                    <a:bodyPr/>
                    <a:lstStyle/>
                    <a:p>
                      <a:pPr algn="just">
                        <a:lnSpc>
                          <a:spcPct val="150000"/>
                        </a:lnSpc>
                        <a:spcAft>
                          <a:spcPts val="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4185479517"/>
                  </a:ext>
                </a:extLst>
              </a:tr>
              <a:tr h="370840">
                <a:tc>
                  <a:txBody>
                    <a:bodyPr/>
                    <a:lstStyle/>
                    <a:p>
                      <a:r>
                        <a:rPr lang="ru-RU" dirty="0"/>
                        <a:t>10 (Бит 1)</a:t>
                      </a:r>
                    </a:p>
                  </a:txBody>
                  <a:tcPr/>
                </a:tc>
                <a:tc>
                  <a:txBody>
                    <a:bodyPr/>
                    <a:lstStyle/>
                    <a:p>
                      <a:pPr algn="just">
                        <a:lnSpc>
                          <a:spcPct val="150000"/>
                        </a:lnSpc>
                        <a:spcAft>
                          <a:spcPts val="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2049370536"/>
                  </a:ext>
                </a:extLst>
              </a:tr>
              <a:tr h="370840">
                <a:tc>
                  <a:txBody>
                    <a:bodyPr/>
                    <a:lstStyle/>
                    <a:p>
                      <a:r>
                        <a:rPr lang="ru-RU" dirty="0"/>
                        <a:t>11 (Бит 1)</a:t>
                      </a:r>
                    </a:p>
                  </a:txBody>
                  <a:tcPr/>
                </a:tc>
                <a:tc>
                  <a:txBody>
                    <a:bodyPr/>
                    <a:lstStyle/>
                    <a:p>
                      <a:pPr algn="just">
                        <a:lnSpc>
                          <a:spcPct val="150000"/>
                        </a:lnSpc>
                        <a:spcAft>
                          <a:spcPts val="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3989808921"/>
                  </a:ext>
                </a:extLst>
              </a:tr>
              <a:tr h="370840">
                <a:tc>
                  <a:txBody>
                    <a:bodyPr/>
                    <a:lstStyle/>
                    <a:p>
                      <a:r>
                        <a:rPr lang="ru-RU" dirty="0"/>
                        <a:t>12 (Бит 1)</a:t>
                      </a:r>
                    </a:p>
                  </a:txBody>
                  <a:tcPr/>
                </a:tc>
                <a:tc>
                  <a:txBody>
                    <a:bodyPr/>
                    <a:lstStyle/>
                    <a:p>
                      <a:pPr algn="just">
                        <a:lnSpc>
                          <a:spcPct val="150000"/>
                        </a:lnSpc>
                        <a:spcAft>
                          <a:spcPts val="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3309959934"/>
                  </a:ext>
                </a:extLst>
              </a:tr>
              <a:tr h="370840">
                <a:tc>
                  <a:txBody>
                    <a:bodyPr/>
                    <a:lstStyle/>
                    <a:p>
                      <a:r>
                        <a:rPr lang="ru-RU" dirty="0"/>
                        <a:t>13 (Бит 1)</a:t>
                      </a:r>
                    </a:p>
                  </a:txBody>
                  <a:tcPr/>
                </a:tc>
                <a:tc>
                  <a:txBody>
                    <a:bodyPr/>
                    <a:lstStyle/>
                    <a:p>
                      <a:pPr algn="just">
                        <a:lnSpc>
                          <a:spcPct val="150000"/>
                        </a:lnSpc>
                        <a:spcAft>
                          <a:spcPts val="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707997579"/>
                  </a:ext>
                </a:extLst>
              </a:tr>
            </a:tbl>
          </a:graphicData>
        </a:graphic>
      </p:graphicFrame>
    </p:spTree>
    <p:extLst>
      <p:ext uri="{BB962C8B-B14F-4D97-AF65-F5344CB8AC3E}">
        <p14:creationId xmlns:p14="http://schemas.microsoft.com/office/powerpoint/2010/main" val="4161741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a:extLst>
              <a:ext uri="{FF2B5EF4-FFF2-40B4-BE49-F238E27FC236}">
                <a16:creationId xmlns:a16="http://schemas.microsoft.com/office/drawing/2014/main" id="{81C12825-89BF-4B7F-B09E-37FC1C584E93}"/>
              </a:ext>
            </a:extLst>
          </p:cNvPr>
          <p:cNvGraphicFramePr>
            <a:graphicFrameLocks noGrp="1"/>
          </p:cNvGraphicFramePr>
          <p:nvPr>
            <p:extLst>
              <p:ext uri="{D42A27DB-BD31-4B8C-83A1-F6EECF244321}">
                <p14:modId xmlns:p14="http://schemas.microsoft.com/office/powerpoint/2010/main" val="2030826650"/>
              </p:ext>
            </p:extLst>
          </p:nvPr>
        </p:nvGraphicFramePr>
        <p:xfrm>
          <a:off x="490194" y="719666"/>
          <a:ext cx="11208472" cy="5666664"/>
        </p:xfrm>
        <a:graphic>
          <a:graphicData uri="http://schemas.openxmlformats.org/drawingml/2006/table">
            <a:tbl>
              <a:tblPr firstRow="1" bandRow="1">
                <a:tableStyleId>{5C22544A-7EE6-4342-B048-85BDC9FD1C3A}</a:tableStyleId>
              </a:tblPr>
              <a:tblGrid>
                <a:gridCol w="2802118">
                  <a:extLst>
                    <a:ext uri="{9D8B030D-6E8A-4147-A177-3AD203B41FA5}">
                      <a16:colId xmlns:a16="http://schemas.microsoft.com/office/drawing/2014/main" val="1078470477"/>
                    </a:ext>
                  </a:extLst>
                </a:gridCol>
                <a:gridCol w="2802118">
                  <a:extLst>
                    <a:ext uri="{9D8B030D-6E8A-4147-A177-3AD203B41FA5}">
                      <a16:colId xmlns:a16="http://schemas.microsoft.com/office/drawing/2014/main" val="2201201581"/>
                    </a:ext>
                  </a:extLst>
                </a:gridCol>
                <a:gridCol w="2802118">
                  <a:extLst>
                    <a:ext uri="{9D8B030D-6E8A-4147-A177-3AD203B41FA5}">
                      <a16:colId xmlns:a16="http://schemas.microsoft.com/office/drawing/2014/main" val="1446883378"/>
                    </a:ext>
                  </a:extLst>
                </a:gridCol>
                <a:gridCol w="2802118">
                  <a:extLst>
                    <a:ext uri="{9D8B030D-6E8A-4147-A177-3AD203B41FA5}">
                      <a16:colId xmlns:a16="http://schemas.microsoft.com/office/drawing/2014/main" val="2335848126"/>
                    </a:ext>
                  </a:extLst>
                </a:gridCol>
              </a:tblGrid>
              <a:tr h="418882">
                <a:tc>
                  <a:txBody>
                    <a:bodyPr/>
                    <a:lstStyle/>
                    <a:p>
                      <a:r>
                        <a:rPr lang="ru-RU" dirty="0"/>
                        <a:t>№ Опыта</a:t>
                      </a:r>
                    </a:p>
                  </a:txBody>
                  <a:tcPr/>
                </a:tc>
                <a:tc>
                  <a:txBody>
                    <a:bodyPr/>
                    <a:lstStyle/>
                    <a:p>
                      <a:r>
                        <a:rPr lang="ru-RU" dirty="0"/>
                        <a:t>Показания ртутного термометра</a:t>
                      </a:r>
                    </a:p>
                  </a:txBody>
                  <a:tcPr/>
                </a:tc>
                <a:tc>
                  <a:txBody>
                    <a:bodyPr/>
                    <a:lstStyle/>
                    <a:p>
                      <a:r>
                        <a:rPr lang="ru-RU" dirty="0"/>
                        <a:t>Показания БИТ</a:t>
                      </a:r>
                    </a:p>
                  </a:txBody>
                  <a:tcPr/>
                </a:tc>
                <a:tc>
                  <a:txBody>
                    <a:bodyPr/>
                    <a:lstStyle/>
                    <a:p>
                      <a:r>
                        <a:rPr lang="ru-RU" dirty="0"/>
                        <a:t>Разница показаний</a:t>
                      </a:r>
                    </a:p>
                  </a:txBody>
                  <a:tcPr/>
                </a:tc>
                <a:extLst>
                  <a:ext uri="{0D108BD9-81ED-4DB2-BD59-A6C34878D82A}">
                    <a16:rowId xmlns:a16="http://schemas.microsoft.com/office/drawing/2014/main" val="1464410928"/>
                  </a:ext>
                </a:extLst>
              </a:tr>
              <a:tr h="418882">
                <a:tc>
                  <a:txBody>
                    <a:bodyPr/>
                    <a:lstStyle/>
                    <a:p>
                      <a:r>
                        <a:rPr lang="ru-RU" dirty="0"/>
                        <a:t>14 (Бит 2)</a:t>
                      </a:r>
                    </a:p>
                  </a:txBody>
                  <a:tcPr/>
                </a:tc>
                <a:tc>
                  <a:txBody>
                    <a:bodyPr/>
                    <a:lstStyle/>
                    <a:p>
                      <a:pPr algn="just">
                        <a:lnSpc>
                          <a:spcPct val="150000"/>
                        </a:lnSpc>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36.6</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2702162366"/>
                  </a:ext>
                </a:extLst>
              </a:tr>
              <a:tr h="418882">
                <a:tc>
                  <a:txBody>
                    <a:bodyPr/>
                    <a:lstStyle/>
                    <a:p>
                      <a:r>
                        <a:rPr lang="ru-RU" dirty="0"/>
                        <a:t>15 (Бит 2)</a:t>
                      </a:r>
                    </a:p>
                  </a:txBody>
                  <a:tcPr/>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33.7</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319486908"/>
                  </a:ext>
                </a:extLst>
              </a:tr>
              <a:tr h="418882">
                <a:tc>
                  <a:txBody>
                    <a:bodyPr/>
                    <a:lstStyle/>
                    <a:p>
                      <a:r>
                        <a:rPr lang="ru-RU" dirty="0"/>
                        <a:t>16 (Бит 2)</a:t>
                      </a:r>
                    </a:p>
                  </a:txBody>
                  <a:tcPr/>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36.6</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34.3</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519787566"/>
                  </a:ext>
                </a:extLst>
              </a:tr>
              <a:tr h="418882">
                <a:tc>
                  <a:txBody>
                    <a:bodyPr/>
                    <a:lstStyle/>
                    <a:p>
                      <a:r>
                        <a:rPr lang="ru-RU" dirty="0"/>
                        <a:t>17 (Бит 2)</a:t>
                      </a:r>
                    </a:p>
                  </a:txBody>
                  <a:tcPr/>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36.7</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043452611"/>
                  </a:ext>
                </a:extLst>
              </a:tr>
              <a:tr h="418882">
                <a:tc>
                  <a:txBody>
                    <a:bodyPr/>
                    <a:lstStyle/>
                    <a:p>
                      <a:r>
                        <a:rPr lang="ru-RU" dirty="0"/>
                        <a:t>18 (Бит 2)</a:t>
                      </a:r>
                    </a:p>
                  </a:txBody>
                  <a:tcPr/>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36.6</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34.7</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2653653420"/>
                  </a:ext>
                </a:extLst>
              </a:tr>
              <a:tr h="418882">
                <a:tc>
                  <a:txBody>
                    <a:bodyPr/>
                    <a:lstStyle/>
                    <a:p>
                      <a:r>
                        <a:rPr lang="ru-RU" dirty="0"/>
                        <a:t>19 (Бит 2)</a:t>
                      </a:r>
                    </a:p>
                  </a:txBody>
                  <a:tcPr/>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36.6</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2297405590"/>
                  </a:ext>
                </a:extLst>
              </a:tr>
              <a:tr h="418882">
                <a:tc>
                  <a:txBody>
                    <a:bodyPr/>
                    <a:lstStyle/>
                    <a:p>
                      <a:r>
                        <a:rPr lang="ru-RU" dirty="0"/>
                        <a:t>20 (Бит 2)</a:t>
                      </a:r>
                    </a:p>
                  </a:txBody>
                  <a:tcPr/>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36.6</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a:t>
                      </a: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&gt;4.6</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2069284231"/>
                  </a:ext>
                </a:extLst>
              </a:tr>
              <a:tr h="418882">
                <a:tc>
                  <a:txBody>
                    <a:bodyPr/>
                    <a:lstStyle/>
                    <a:p>
                      <a:r>
                        <a:rPr lang="ru-RU" dirty="0"/>
                        <a:t>21 (Бит 2)</a:t>
                      </a:r>
                    </a:p>
                  </a:txBody>
                  <a:tcPr/>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33.7</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653768923"/>
                  </a:ext>
                </a:extLst>
              </a:tr>
              <a:tr h="418882">
                <a:tc>
                  <a:txBody>
                    <a:bodyPr/>
                    <a:lstStyle/>
                    <a:p>
                      <a:r>
                        <a:rPr lang="ru-RU" dirty="0"/>
                        <a:t>22 (Бит 2)</a:t>
                      </a:r>
                    </a:p>
                  </a:txBody>
                  <a:tcPr/>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36.7</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35.2</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2501603376"/>
                  </a:ext>
                </a:extLst>
              </a:tr>
              <a:tr h="418882">
                <a:tc>
                  <a:txBody>
                    <a:bodyPr/>
                    <a:lstStyle/>
                    <a:p>
                      <a:r>
                        <a:rPr lang="ru-RU" dirty="0"/>
                        <a:t>23 (Бит 2)</a:t>
                      </a:r>
                    </a:p>
                  </a:txBody>
                  <a:tcPr/>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36.6</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&lt;32</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&gt;4.6</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940550108"/>
                  </a:ext>
                </a:extLst>
              </a:tr>
              <a:tr h="418882">
                <a:tc>
                  <a:txBody>
                    <a:bodyPr/>
                    <a:lstStyle/>
                    <a:p>
                      <a:r>
                        <a:rPr lang="ru-RU" dirty="0"/>
                        <a:t>24 (Бит 2)</a:t>
                      </a:r>
                    </a:p>
                  </a:txBody>
                  <a:tcPr/>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36.6</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33.7</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952242744"/>
                  </a:ext>
                </a:extLst>
              </a:tr>
              <a:tr h="418882">
                <a:tc>
                  <a:txBody>
                    <a:bodyPr/>
                    <a:lstStyle/>
                    <a:p>
                      <a:r>
                        <a:rPr lang="ru-RU" dirty="0"/>
                        <a:t>25 (Бит 2)</a:t>
                      </a:r>
                    </a:p>
                  </a:txBody>
                  <a:tcPr/>
                </a:tc>
                <a:tc>
                  <a:txBody>
                    <a:bodyPr/>
                    <a:lstStyle/>
                    <a:p>
                      <a:pPr algn="just">
                        <a:lnSpc>
                          <a:spcPct val="150000"/>
                        </a:lnSpc>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36.7</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34.9</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gn="just">
                        <a:lnSpc>
                          <a:spcPct val="150000"/>
                        </a:lnSpc>
                        <a:spcAft>
                          <a:spcPts val="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624898083"/>
                  </a:ext>
                </a:extLst>
              </a:tr>
            </a:tbl>
          </a:graphicData>
        </a:graphic>
      </p:graphicFrame>
    </p:spTree>
    <p:extLst>
      <p:ext uri="{BB962C8B-B14F-4D97-AF65-F5344CB8AC3E}">
        <p14:creationId xmlns:p14="http://schemas.microsoft.com/office/powerpoint/2010/main" val="1838144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Прямоугольник 21">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1">
              <a:latin typeface="Calibri" panose="020F0502020204030204" pitchFamily="34" charset="0"/>
            </a:endParaRPr>
          </a:p>
        </p:txBody>
      </p:sp>
      <p:sp>
        <p:nvSpPr>
          <p:cNvPr id="24" name="Прямоугольник 23">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ru-RU" noProof="1">
              <a:latin typeface="Calibri" panose="020F0502020204030204" pitchFamily="34" charset="0"/>
            </a:endParaRPr>
          </a:p>
        </p:txBody>
      </p:sp>
      <p:sp>
        <p:nvSpPr>
          <p:cNvPr id="2" name="Заголовок 1">
            <a:extLst>
              <a:ext uri="{FF2B5EF4-FFF2-40B4-BE49-F238E27FC236}">
                <a16:creationId xmlns:a16="http://schemas.microsoft.com/office/drawing/2014/main" id="{4CA40620-8485-4E4F-A230-AB4651ED1418}"/>
              </a:ext>
            </a:extLst>
          </p:cNvPr>
          <p:cNvSpPr>
            <a:spLocks noGrp="1"/>
          </p:cNvSpPr>
          <p:nvPr>
            <p:ph type="title"/>
          </p:nvPr>
        </p:nvSpPr>
        <p:spPr>
          <a:xfrm>
            <a:off x="643467" y="2681103"/>
            <a:ext cx="3363974" cy="1495794"/>
          </a:xfrm>
          <a:noFill/>
          <a:ln>
            <a:solidFill>
              <a:schemeClr val="bg1"/>
            </a:solidFill>
          </a:ln>
        </p:spPr>
        <p:txBody>
          <a:bodyPr wrap="square" rtlCol="0">
            <a:normAutofit fontScale="90000"/>
          </a:bodyPr>
          <a:lstStyle/>
          <a:p>
            <a:r>
              <a:rPr lang="ru-RU" dirty="0">
                <a:solidFill>
                  <a:schemeClr val="bg1"/>
                </a:solidFill>
              </a:rPr>
              <a:t>Проблематика и актуальность проекта</a:t>
            </a:r>
            <a:endParaRPr lang="ru-RU" noProof="1">
              <a:solidFill>
                <a:schemeClr val="bg1"/>
              </a:solidFill>
            </a:endParaRPr>
          </a:p>
        </p:txBody>
      </p:sp>
      <p:sp>
        <p:nvSpPr>
          <p:cNvPr id="3" name="TextBox 2">
            <a:extLst>
              <a:ext uri="{FF2B5EF4-FFF2-40B4-BE49-F238E27FC236}">
                <a16:creationId xmlns:a16="http://schemas.microsoft.com/office/drawing/2014/main" id="{8266386D-3537-4DBF-966B-B87B07D43DDC}"/>
              </a:ext>
            </a:extLst>
          </p:cNvPr>
          <p:cNvSpPr txBox="1"/>
          <p:nvPr/>
        </p:nvSpPr>
        <p:spPr>
          <a:xfrm>
            <a:off x="5137608" y="452487"/>
            <a:ext cx="6627044" cy="6032421"/>
          </a:xfrm>
          <a:prstGeom prst="rect">
            <a:avLst/>
          </a:prstGeom>
          <a:noFill/>
        </p:spPr>
        <p:txBody>
          <a:bodyPr wrap="square" rtlCol="0">
            <a:spAutoFit/>
          </a:bodyPr>
          <a:lstStyle/>
          <a:p>
            <a:r>
              <a:rPr lang="ru-RU" sz="1600" dirty="0"/>
              <a:t>С марта 2020 года и по настоящее время мы наблюдаем распространение вируса “</a:t>
            </a:r>
            <a:r>
              <a:rPr lang="en-US" sz="1600" dirty="0"/>
              <a:t>COVID</a:t>
            </a:r>
            <a:r>
              <a:rPr lang="ru-RU" sz="1600" dirty="0"/>
              <a:t>-19” SARS-CoV-2 по всему миру. Учёные и врачи не могут ответить на многие вопросы о самом вирусе, о патологических состояниях и последствиях организма человека, перенесшего заболевание из-за недостаточности данных, поэтому уровень тревожности людей, однозначно, повышенный. </a:t>
            </a:r>
          </a:p>
          <a:p>
            <a:r>
              <a:rPr lang="ru-RU" sz="1600" dirty="0"/>
              <a:t>	Один из ярких симптомов начала заболевания коронавирусом, также, как и любым ОРВИ, является повышение температуры тела. Уже в первую волну подъёма заболеваемости наблюдался повышенный спрос на термометры, причем любые, и классические ртутные, и электронные, и инфракрасные. Инфракрасные термометры стали очень популярны из-за бесконтактного способа определения температуры тела, быстроты работы. Но точность их измерений, обычно, или не рассматривается вовсе, пользователь продукта абсолютно доверяет результатам, или же потребитель пытается найти информацию об этом, но, как правило, достоверных источников найти не удается, так как производители - конкуренты оплачивают работу “антирекламу” и используют много других нечестных приемов рекламы, чтобы переманить целевую аудиторию к своим продуктам. </a:t>
            </a:r>
          </a:p>
          <a:p>
            <a:r>
              <a:rPr lang="ru-RU" sz="1600" dirty="0"/>
              <a:t>	Поэтому, мы решили сами провести такое исследование, описать несколько бесконтактных термометров, сравнить их работу и измерения, оценить погрешности, заявленные производителями, выделить особенности.</a:t>
            </a:r>
          </a:p>
          <a:p>
            <a:endParaRPr lang="ru-RU" dirty="0"/>
          </a:p>
        </p:txBody>
      </p:sp>
    </p:spTree>
    <p:extLst>
      <p:ext uri="{BB962C8B-B14F-4D97-AF65-F5344CB8AC3E}">
        <p14:creationId xmlns:p14="http://schemas.microsoft.com/office/powerpoint/2010/main" val="3444385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534080-9AD7-4D30-9ECC-CFF5E5BEAC6B}"/>
              </a:ext>
            </a:extLst>
          </p:cNvPr>
          <p:cNvSpPr>
            <a:spLocks noGrp="1"/>
          </p:cNvSpPr>
          <p:nvPr>
            <p:ph type="title"/>
          </p:nvPr>
        </p:nvSpPr>
        <p:spPr>
          <a:xfrm>
            <a:off x="2231136" y="370332"/>
            <a:ext cx="7729728" cy="1188720"/>
          </a:xfrm>
        </p:spPr>
        <p:txBody>
          <a:bodyPr/>
          <a:lstStyle/>
          <a:p>
            <a:r>
              <a:rPr lang="ru-RU" dirty="0"/>
              <a:t>Цель и задачи проекта</a:t>
            </a:r>
          </a:p>
        </p:txBody>
      </p:sp>
      <p:sp>
        <p:nvSpPr>
          <p:cNvPr id="3" name="Объект 2">
            <a:extLst>
              <a:ext uri="{FF2B5EF4-FFF2-40B4-BE49-F238E27FC236}">
                <a16:creationId xmlns:a16="http://schemas.microsoft.com/office/drawing/2014/main" id="{66E68956-A730-4850-9889-5351146AB262}"/>
              </a:ext>
            </a:extLst>
          </p:cNvPr>
          <p:cNvSpPr>
            <a:spLocks noGrp="1"/>
          </p:cNvSpPr>
          <p:nvPr>
            <p:ph idx="1"/>
          </p:nvPr>
        </p:nvSpPr>
        <p:spPr>
          <a:xfrm>
            <a:off x="5401559" y="1943335"/>
            <a:ext cx="6438508" cy="4544333"/>
          </a:xfrm>
        </p:spPr>
        <p:txBody>
          <a:bodyPr>
            <a:noAutofit/>
          </a:bodyPr>
          <a:lstStyle/>
          <a:p>
            <a:r>
              <a:rPr lang="ru-RU" b="1" u="sng" dirty="0"/>
              <a:t>Задачи</a:t>
            </a:r>
            <a:r>
              <a:rPr lang="ru-RU" b="1" dirty="0"/>
              <a:t>:</a:t>
            </a:r>
          </a:p>
          <a:p>
            <a:pPr marL="342900" lvl="0" indent="-342900">
              <a:buFont typeface="+mj-lt"/>
              <a:buAutoNum type="arabicPeriod"/>
            </a:pPr>
            <a:r>
              <a:rPr lang="ru-RU" dirty="0"/>
              <a:t>Изучить литературу по теме “температура и ее измерение”,</a:t>
            </a:r>
          </a:p>
          <a:p>
            <a:pPr marL="342900" lvl="0" indent="-342900">
              <a:buFont typeface="+mj-lt"/>
              <a:buAutoNum type="arabicPeriod"/>
            </a:pPr>
            <a:r>
              <a:rPr lang="ru-RU" dirty="0"/>
              <a:t>подготовить теоретическое описание и историческую справку процесса измерения температуры; </a:t>
            </a:r>
          </a:p>
          <a:p>
            <a:pPr marL="342900" lvl="0" indent="-342900">
              <a:buFont typeface="+mj-lt"/>
              <a:buAutoNum type="arabicPeriod"/>
            </a:pPr>
            <a:r>
              <a:rPr lang="ru-RU" dirty="0"/>
              <a:t>провести обзор моделей термометров в продаже в аптеках; </a:t>
            </a:r>
          </a:p>
          <a:p>
            <a:pPr marL="342900" lvl="0" indent="-342900">
              <a:buFont typeface="+mj-lt"/>
              <a:buAutoNum type="arabicPeriod"/>
            </a:pPr>
            <a:r>
              <a:rPr lang="ru-RU" dirty="0"/>
              <a:t>изучить и описать принцип работы ртутного термометра и бесконтактного, инфракрасного термометра; </a:t>
            </a:r>
          </a:p>
          <a:p>
            <a:pPr marL="342900" lvl="0" indent="-342900">
              <a:buFont typeface="+mj-lt"/>
              <a:buAutoNum type="arabicPeriod"/>
            </a:pPr>
            <a:r>
              <a:rPr lang="ru-RU" dirty="0"/>
              <a:t>выбрать методику оценивания результатов измерений; </a:t>
            </a:r>
          </a:p>
          <a:p>
            <a:pPr marL="342900" lvl="0" indent="-342900">
              <a:buFont typeface="+mj-lt"/>
              <a:buAutoNum type="arabicPeriod"/>
            </a:pPr>
            <a:r>
              <a:rPr lang="ru-RU" dirty="0"/>
              <a:t>выяснить и зафиксировать заявленные производителями инфракрасных термометров погрешности измерений; </a:t>
            </a:r>
          </a:p>
          <a:p>
            <a:pPr marL="342900" lvl="0" indent="-342900">
              <a:buFont typeface="+mj-lt"/>
              <a:buAutoNum type="arabicPeriod"/>
            </a:pPr>
            <a:r>
              <a:rPr lang="ru-RU" dirty="0"/>
              <a:t>провести измерения в достаточном количестве повторений; </a:t>
            </a:r>
          </a:p>
          <a:p>
            <a:pPr marL="342900" indent="-342900">
              <a:buFont typeface="+mj-lt"/>
              <a:buAutoNum type="arabicPeriod"/>
            </a:pPr>
            <a:r>
              <a:rPr lang="ru-RU" dirty="0"/>
              <a:t>обобщить получить данные, представить результаты в виде таблицы и по возможности визуализировать.</a:t>
            </a:r>
          </a:p>
        </p:txBody>
      </p:sp>
      <p:sp>
        <p:nvSpPr>
          <p:cNvPr id="4" name="TextBox 3">
            <a:extLst>
              <a:ext uri="{FF2B5EF4-FFF2-40B4-BE49-F238E27FC236}">
                <a16:creationId xmlns:a16="http://schemas.microsoft.com/office/drawing/2014/main" id="{76CDFD2B-255D-4834-873F-74B2BCC9828D}"/>
              </a:ext>
            </a:extLst>
          </p:cNvPr>
          <p:cNvSpPr txBox="1"/>
          <p:nvPr/>
        </p:nvSpPr>
        <p:spPr>
          <a:xfrm>
            <a:off x="351933" y="1943335"/>
            <a:ext cx="4967926" cy="3139321"/>
          </a:xfrm>
          <a:prstGeom prst="rect">
            <a:avLst/>
          </a:prstGeom>
          <a:noFill/>
        </p:spPr>
        <p:txBody>
          <a:bodyPr wrap="square" rtlCol="0">
            <a:spAutoFit/>
          </a:bodyPr>
          <a:lstStyle/>
          <a:p>
            <a:r>
              <a:rPr lang="ru-RU" sz="2000" b="1" u="sng" dirty="0"/>
              <a:t>Цель.</a:t>
            </a:r>
          </a:p>
          <a:p>
            <a:r>
              <a:rPr lang="ru-RU" sz="2000" dirty="0"/>
              <a:t> Описать принципы работы термометров ртутного и инфракрасного, составить таблицу соответствия значений измерений термометров, выявить разницу в показаниях, обнаружить внешние факторы, влияющие на результаты измерений и найти способы решения проблемы несостоятельности измерений.</a:t>
            </a:r>
          </a:p>
          <a:p>
            <a:endParaRPr lang="ru-RU" dirty="0"/>
          </a:p>
        </p:txBody>
      </p:sp>
    </p:spTree>
    <p:extLst>
      <p:ext uri="{BB962C8B-B14F-4D97-AF65-F5344CB8AC3E}">
        <p14:creationId xmlns:p14="http://schemas.microsoft.com/office/powerpoint/2010/main" val="2385985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54CF47-EBF6-4EB1-9E9B-CF2BC4B06B3C}"/>
              </a:ext>
            </a:extLst>
          </p:cNvPr>
          <p:cNvSpPr>
            <a:spLocks noGrp="1"/>
          </p:cNvSpPr>
          <p:nvPr>
            <p:ph type="title"/>
          </p:nvPr>
        </p:nvSpPr>
        <p:spPr>
          <a:xfrm>
            <a:off x="2231136" y="370804"/>
            <a:ext cx="7729728" cy="1188720"/>
          </a:xfrm>
        </p:spPr>
        <p:txBody>
          <a:bodyPr>
            <a:normAutofit fontScale="90000"/>
          </a:bodyPr>
          <a:lstStyle/>
          <a:p>
            <a:r>
              <a:rPr lang="ru-RU" dirty="0"/>
              <a:t>Основная часть</a:t>
            </a:r>
            <a:br>
              <a:rPr lang="ru-RU" dirty="0"/>
            </a:br>
            <a:r>
              <a:rPr lang="ru-RU" dirty="0"/>
              <a:t>Теоретические и практические основы измерения температуры</a:t>
            </a:r>
          </a:p>
        </p:txBody>
      </p:sp>
      <p:sp>
        <p:nvSpPr>
          <p:cNvPr id="4" name="TextBox 3">
            <a:extLst>
              <a:ext uri="{FF2B5EF4-FFF2-40B4-BE49-F238E27FC236}">
                <a16:creationId xmlns:a16="http://schemas.microsoft.com/office/drawing/2014/main" id="{9B2297B3-97F5-4B62-B706-2EFF24832BF5}"/>
              </a:ext>
            </a:extLst>
          </p:cNvPr>
          <p:cNvSpPr txBox="1"/>
          <p:nvPr/>
        </p:nvSpPr>
        <p:spPr>
          <a:xfrm>
            <a:off x="631596" y="1962881"/>
            <a:ext cx="5835192" cy="3970318"/>
          </a:xfrm>
          <a:prstGeom prst="rect">
            <a:avLst/>
          </a:prstGeom>
          <a:noFill/>
        </p:spPr>
        <p:txBody>
          <a:bodyPr wrap="square" rtlCol="0">
            <a:spAutoFit/>
          </a:bodyPr>
          <a:lstStyle/>
          <a:p>
            <a:r>
              <a:rPr lang="ru-RU" dirty="0"/>
              <a:t>	С понятием температуры знакомы все. Обычно мы измеряем температуру, наблюдая расширение ртути или окрашенного спирта в термометре, но не часто задумываемся о том, как работают такие приборы и откуда у них такая точность.</a:t>
            </a:r>
          </a:p>
          <a:p>
            <a:r>
              <a:rPr lang="ru-RU" dirty="0"/>
              <a:t>	Говоря о измерении температуры стоит начать с Основного уравнения МКТ которое вывел Бенуа Поль Эмиль </a:t>
            </a:r>
            <a:r>
              <a:rPr lang="ru-RU" dirty="0" err="1"/>
              <a:t>Клапейрон</a:t>
            </a:r>
            <a:r>
              <a:rPr lang="ru-RU" dirty="0"/>
              <a:t>.(№1)</a:t>
            </a:r>
          </a:p>
          <a:p>
            <a:endParaRPr lang="ru-RU" dirty="0"/>
          </a:p>
          <a:p>
            <a:r>
              <a:rPr lang="ru-RU" dirty="0"/>
              <a:t>	А позже наш русский ученый Дмитрий Иванович Менделеев, обобщив уравнение </a:t>
            </a:r>
            <a:r>
              <a:rPr lang="ru-RU" dirty="0" err="1"/>
              <a:t>Клайперона</a:t>
            </a:r>
            <a:r>
              <a:rPr lang="ru-RU" dirty="0"/>
              <a:t>, вывел общее уравнение состояния идеального газа Менделеева-</a:t>
            </a:r>
            <a:r>
              <a:rPr lang="ru-RU" dirty="0" err="1"/>
              <a:t>Клайперона</a:t>
            </a:r>
            <a:r>
              <a:rPr lang="ru-RU" dirty="0"/>
              <a:t>.(№2)</a:t>
            </a:r>
          </a:p>
          <a:p>
            <a:endParaRPr lang="ru-RU" dirty="0"/>
          </a:p>
        </p:txBody>
      </p:sp>
      <p:pic>
        <p:nvPicPr>
          <p:cNvPr id="5" name="Рисунок 4">
            <a:extLst>
              <a:ext uri="{FF2B5EF4-FFF2-40B4-BE49-F238E27FC236}">
                <a16:creationId xmlns:a16="http://schemas.microsoft.com/office/drawing/2014/main" id="{72CD1B53-FBAD-4C12-B440-AA7EA85AACD5}"/>
              </a:ext>
            </a:extLst>
          </p:cNvPr>
          <p:cNvPicPr>
            <a:picLocks noChangeAspect="1"/>
          </p:cNvPicPr>
          <p:nvPr/>
        </p:nvPicPr>
        <p:blipFill>
          <a:blip r:embed="rId2"/>
          <a:stretch>
            <a:fillRect/>
          </a:stretch>
        </p:blipFill>
        <p:spPr>
          <a:xfrm>
            <a:off x="7428322" y="2244341"/>
            <a:ext cx="3819525" cy="1476375"/>
          </a:xfrm>
          <a:prstGeom prst="rect">
            <a:avLst/>
          </a:prstGeom>
        </p:spPr>
      </p:pic>
      <p:pic>
        <p:nvPicPr>
          <p:cNvPr id="6" name="Рисунок 5">
            <a:extLst>
              <a:ext uri="{FF2B5EF4-FFF2-40B4-BE49-F238E27FC236}">
                <a16:creationId xmlns:a16="http://schemas.microsoft.com/office/drawing/2014/main" id="{C4D8C0D0-2005-49A7-8F18-475560D39C51}"/>
              </a:ext>
            </a:extLst>
          </p:cNvPr>
          <p:cNvPicPr>
            <a:picLocks noChangeAspect="1"/>
          </p:cNvPicPr>
          <p:nvPr/>
        </p:nvPicPr>
        <p:blipFill>
          <a:blip r:embed="rId3"/>
          <a:stretch>
            <a:fillRect/>
          </a:stretch>
        </p:blipFill>
        <p:spPr>
          <a:xfrm>
            <a:off x="8152221" y="4471522"/>
            <a:ext cx="2371725" cy="1133475"/>
          </a:xfrm>
          <a:prstGeom prst="rect">
            <a:avLst/>
          </a:prstGeom>
        </p:spPr>
      </p:pic>
      <p:sp>
        <p:nvSpPr>
          <p:cNvPr id="7" name="TextBox 6">
            <a:extLst>
              <a:ext uri="{FF2B5EF4-FFF2-40B4-BE49-F238E27FC236}">
                <a16:creationId xmlns:a16="http://schemas.microsoft.com/office/drawing/2014/main" id="{8EAF56AE-F866-47C0-9B50-D58CBF8F2630}"/>
              </a:ext>
            </a:extLst>
          </p:cNvPr>
          <p:cNvSpPr txBox="1"/>
          <p:nvPr/>
        </p:nvSpPr>
        <p:spPr>
          <a:xfrm>
            <a:off x="6806154" y="2244341"/>
            <a:ext cx="622168" cy="369332"/>
          </a:xfrm>
          <a:prstGeom prst="rect">
            <a:avLst/>
          </a:prstGeom>
          <a:noFill/>
        </p:spPr>
        <p:txBody>
          <a:bodyPr wrap="square" rtlCol="0">
            <a:spAutoFit/>
          </a:bodyPr>
          <a:lstStyle/>
          <a:p>
            <a:r>
              <a:rPr lang="ru-RU" dirty="0"/>
              <a:t>№1</a:t>
            </a:r>
          </a:p>
        </p:txBody>
      </p:sp>
      <p:sp>
        <p:nvSpPr>
          <p:cNvPr id="8" name="TextBox 7">
            <a:extLst>
              <a:ext uri="{FF2B5EF4-FFF2-40B4-BE49-F238E27FC236}">
                <a16:creationId xmlns:a16="http://schemas.microsoft.com/office/drawing/2014/main" id="{BF9CDF98-9360-4E31-9326-5B6C049B704B}"/>
              </a:ext>
            </a:extLst>
          </p:cNvPr>
          <p:cNvSpPr txBox="1"/>
          <p:nvPr/>
        </p:nvSpPr>
        <p:spPr>
          <a:xfrm>
            <a:off x="7428322" y="4471522"/>
            <a:ext cx="723899" cy="369332"/>
          </a:xfrm>
          <a:prstGeom prst="rect">
            <a:avLst/>
          </a:prstGeom>
          <a:noFill/>
        </p:spPr>
        <p:txBody>
          <a:bodyPr wrap="square" rtlCol="0">
            <a:spAutoFit/>
          </a:bodyPr>
          <a:lstStyle/>
          <a:p>
            <a:r>
              <a:rPr lang="ru-RU" dirty="0"/>
              <a:t>№2</a:t>
            </a:r>
          </a:p>
        </p:txBody>
      </p:sp>
    </p:spTree>
    <p:extLst>
      <p:ext uri="{BB962C8B-B14F-4D97-AF65-F5344CB8AC3E}">
        <p14:creationId xmlns:p14="http://schemas.microsoft.com/office/powerpoint/2010/main" val="2956170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DB900A-C409-4548-A3D1-4F13FA66176D}"/>
              </a:ext>
            </a:extLst>
          </p:cNvPr>
          <p:cNvSpPr>
            <a:spLocks noGrp="1"/>
          </p:cNvSpPr>
          <p:nvPr>
            <p:ph type="title"/>
          </p:nvPr>
        </p:nvSpPr>
        <p:spPr>
          <a:xfrm>
            <a:off x="2231136" y="523613"/>
            <a:ext cx="7729728" cy="1188720"/>
          </a:xfrm>
        </p:spPr>
        <p:txBody>
          <a:bodyPr>
            <a:normAutofit fontScale="90000"/>
          </a:bodyPr>
          <a:lstStyle/>
          <a:p>
            <a:r>
              <a:rPr lang="ru-RU" b="1" dirty="0"/>
              <a:t>Принцип работы ртутного термометра. Погрешность измерений.</a:t>
            </a:r>
            <a:endParaRPr lang="ru-RU" dirty="0"/>
          </a:p>
        </p:txBody>
      </p:sp>
      <p:sp>
        <p:nvSpPr>
          <p:cNvPr id="4" name="TextBox 3">
            <a:extLst>
              <a:ext uri="{FF2B5EF4-FFF2-40B4-BE49-F238E27FC236}">
                <a16:creationId xmlns:a16="http://schemas.microsoft.com/office/drawing/2014/main" id="{F0E1DFD3-F746-4BC2-A244-A47C838FFAC2}"/>
              </a:ext>
            </a:extLst>
          </p:cNvPr>
          <p:cNvSpPr txBox="1"/>
          <p:nvPr/>
        </p:nvSpPr>
        <p:spPr>
          <a:xfrm>
            <a:off x="292232" y="1845674"/>
            <a:ext cx="4364609" cy="4801314"/>
          </a:xfrm>
          <a:prstGeom prst="rect">
            <a:avLst/>
          </a:prstGeom>
          <a:noFill/>
        </p:spPr>
        <p:txBody>
          <a:bodyPr wrap="square" rtlCol="0">
            <a:spAutoFit/>
          </a:bodyPr>
          <a:lstStyle/>
          <a:p>
            <a:r>
              <a:rPr lang="ru-RU" dirty="0"/>
              <a:t>Все эти труды послужили основой для многих изобретений, и в том числе термометру. Температуру в термометрах показывает расширяющаяся при нагревании капелька жидкости (ртуть или окрашенный спирт), помещенная в трубку с делениями. Чтобы шкала одного термометра совпадала с другой мы берем две точки: таяние льда и кипения воды и приписываем им деления 0 и 100, а интервал между ними делим на 100 равных частей. Итак, если t воды=30°С, то любой другой термометр (если он правильно проградуирован) покажет тоже самое, даже если у него пузырек и трубка совсем другого размера.</a:t>
            </a:r>
          </a:p>
          <a:p>
            <a:endParaRPr lang="ru-RU" dirty="0"/>
          </a:p>
        </p:txBody>
      </p:sp>
      <p:sp>
        <p:nvSpPr>
          <p:cNvPr id="6" name="TextBox 5">
            <a:extLst>
              <a:ext uri="{FF2B5EF4-FFF2-40B4-BE49-F238E27FC236}">
                <a16:creationId xmlns:a16="http://schemas.microsoft.com/office/drawing/2014/main" id="{C1317704-0177-4C98-B3C2-26E5BA34C195}"/>
              </a:ext>
            </a:extLst>
          </p:cNvPr>
          <p:cNvSpPr txBox="1"/>
          <p:nvPr/>
        </p:nvSpPr>
        <p:spPr>
          <a:xfrm>
            <a:off x="4779390" y="1845674"/>
            <a:ext cx="7120378" cy="5078313"/>
          </a:xfrm>
          <a:prstGeom prst="rect">
            <a:avLst/>
          </a:prstGeom>
          <a:noFill/>
        </p:spPr>
        <p:txBody>
          <a:bodyPr wrap="square" rtlCol="0">
            <a:spAutoFit/>
          </a:bodyPr>
          <a:lstStyle/>
          <a:p>
            <a:r>
              <a:rPr lang="ru-RU" dirty="0"/>
              <a:t>Предположим, что мы взяли другую жидкость, например, глицерин. Даст ли это такую же шкалу при прежних точках. Оказывается, нет: когда ртутный термометр показывает 50°С, глицериновый термометр показывает 47,6°С (можно сделать термометр, дающий еще большее расхождение. Например, с парами воды, покажет 12°С в точке, где по ртутному   - 50°C). Давайте разберемся, какой термометр более удобен - ртутный, й, глицериновый или спиртовой? Удобнее всего ртутный термометр и тому есть ряд причин:</a:t>
            </a:r>
          </a:p>
          <a:p>
            <a:r>
              <a:rPr lang="ru-RU" dirty="0"/>
              <a:t>1. </a:t>
            </a:r>
            <a:r>
              <a:rPr lang="ru-RU" dirty="0" err="1"/>
              <a:t>Hg</a:t>
            </a:r>
            <a:r>
              <a:rPr lang="ru-RU" dirty="0"/>
              <a:t> непрозрачна;</a:t>
            </a:r>
          </a:p>
          <a:p>
            <a:r>
              <a:rPr lang="ru-RU" dirty="0"/>
              <a:t>2. </a:t>
            </a:r>
            <a:r>
              <a:rPr lang="ru-RU" dirty="0" err="1"/>
              <a:t>Hg</a:t>
            </a:r>
            <a:r>
              <a:rPr lang="ru-RU" dirty="0"/>
              <a:t> остается жидкой в широкой области температур;</a:t>
            </a:r>
          </a:p>
          <a:p>
            <a:r>
              <a:rPr lang="ru-RU" dirty="0"/>
              <a:t>3. Трудно </a:t>
            </a:r>
            <a:r>
              <a:rPr lang="ru-RU" dirty="0" err="1"/>
              <a:t>испарима</a:t>
            </a:r>
            <a:r>
              <a:rPr lang="ru-RU" dirty="0"/>
              <a:t> при обычных температурах;</a:t>
            </a:r>
          </a:p>
          <a:p>
            <a:r>
              <a:rPr lang="ru-RU" dirty="0"/>
              <a:t>4. Легко получается в чистом виде;</a:t>
            </a:r>
          </a:p>
          <a:p>
            <a:r>
              <a:rPr lang="ru-RU" dirty="0"/>
              <a:t>5. </a:t>
            </a:r>
            <a:r>
              <a:rPr lang="ru-RU" dirty="0" err="1"/>
              <a:t>Hg</a:t>
            </a:r>
            <a:r>
              <a:rPr lang="ru-RU" dirty="0"/>
              <a:t> — это металл, и подобно другим металлам, обладает хорошей</a:t>
            </a:r>
          </a:p>
          <a:p>
            <a:r>
              <a:rPr lang="ru-RU" dirty="0"/>
              <a:t>теплопроводностью;</a:t>
            </a:r>
          </a:p>
          <a:p>
            <a:r>
              <a:rPr lang="ru-RU" dirty="0"/>
              <a:t>6. При одном и том же повышении температуры </a:t>
            </a:r>
            <a:r>
              <a:rPr lang="ru-RU" dirty="0" err="1"/>
              <a:t>Hg</a:t>
            </a:r>
            <a:r>
              <a:rPr lang="ru-RU" dirty="0"/>
              <a:t> расширяется меньше</a:t>
            </a:r>
          </a:p>
          <a:p>
            <a:r>
              <a:rPr lang="ru-RU" dirty="0"/>
              <a:t>большинства жидкостей и расширяется равномерно.</a:t>
            </a:r>
          </a:p>
          <a:p>
            <a:endParaRPr lang="ru-RU" dirty="0"/>
          </a:p>
        </p:txBody>
      </p:sp>
    </p:spTree>
    <p:extLst>
      <p:ext uri="{BB962C8B-B14F-4D97-AF65-F5344CB8AC3E}">
        <p14:creationId xmlns:p14="http://schemas.microsoft.com/office/powerpoint/2010/main" val="3003754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D3765D-1391-48A1-9D50-14664DF0FD50}"/>
              </a:ext>
            </a:extLst>
          </p:cNvPr>
          <p:cNvSpPr txBox="1"/>
          <p:nvPr/>
        </p:nvSpPr>
        <p:spPr>
          <a:xfrm>
            <a:off x="772949" y="1305341"/>
            <a:ext cx="5137608" cy="4247317"/>
          </a:xfrm>
          <a:prstGeom prst="rect">
            <a:avLst/>
          </a:prstGeom>
          <a:noFill/>
        </p:spPr>
        <p:txBody>
          <a:bodyPr wrap="square" rtlCol="0">
            <a:spAutoFit/>
          </a:bodyPr>
          <a:lstStyle/>
          <a:p>
            <a:r>
              <a:rPr lang="ru-RU" dirty="0"/>
              <a:t>Термометр того типа каким мы его знаем сейчас появился лишь в 1723 году, его создателем был Даниель Габриель Фаренгейт. Изначально Фаренгейт заливал в него спирт, но по ряду признаков он заменил его на ртуть. Фаренгейт также создал свою шкалу измерения, в которой 0 ровнялся нормальной температуре тела человека. Позже Андерс Цельсий перевернул шкалу Фаренгейта, взяв за 0 температуру кипения, а за 100 температуру плавления льда. Это было не самая удобная шкала и вскоре он или его ученик </a:t>
            </a:r>
            <a:r>
              <a:rPr lang="ru-RU" dirty="0" err="1"/>
              <a:t>Мортен</a:t>
            </a:r>
            <a:r>
              <a:rPr lang="ru-RU" dirty="0"/>
              <a:t> </a:t>
            </a:r>
            <a:r>
              <a:rPr lang="ru-RU" dirty="0" err="1"/>
              <a:t>Штремер</a:t>
            </a:r>
            <a:r>
              <a:rPr lang="ru-RU" dirty="0"/>
              <a:t> изменили её, взяв на этот раз за 0 температуру плавления льда, а за 100 соответственно температуру кипения.</a:t>
            </a:r>
          </a:p>
          <a:p>
            <a:endParaRPr lang="ru-RU" dirty="0"/>
          </a:p>
        </p:txBody>
      </p:sp>
      <p:pic>
        <p:nvPicPr>
          <p:cNvPr id="1026" name="Picture 2" descr="Термометр ртутный Amrus TVY120, купить в СПб, цена">
            <a:extLst>
              <a:ext uri="{FF2B5EF4-FFF2-40B4-BE49-F238E27FC236}">
                <a16:creationId xmlns:a16="http://schemas.microsoft.com/office/drawing/2014/main" id="{121C3293-C617-4E89-B3CE-CA7011F8D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1445" y="666897"/>
            <a:ext cx="2762102" cy="27621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Термометр Amrus (Амрус) TVY-120 медицинский ртутный купить, цена,  инструкция по применению, доставка в аптеку или на дом">
            <a:extLst>
              <a:ext uri="{FF2B5EF4-FFF2-40B4-BE49-F238E27FC236}">
                <a16:creationId xmlns:a16="http://schemas.microsoft.com/office/drawing/2014/main" id="{966150F5-A271-4794-B51A-30B121CA0B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2473" y="3708911"/>
            <a:ext cx="2622147" cy="2622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831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B2D080-5C10-482B-B0E5-33C5C46BC6AC}"/>
              </a:ext>
            </a:extLst>
          </p:cNvPr>
          <p:cNvSpPr>
            <a:spLocks noGrp="1"/>
          </p:cNvSpPr>
          <p:nvPr>
            <p:ph type="title"/>
          </p:nvPr>
        </p:nvSpPr>
        <p:spPr>
          <a:xfrm>
            <a:off x="2231136" y="523613"/>
            <a:ext cx="7729728" cy="1188720"/>
          </a:xfrm>
        </p:spPr>
        <p:txBody>
          <a:bodyPr/>
          <a:lstStyle/>
          <a:p>
            <a:r>
              <a:rPr lang="ru-RU" b="1" dirty="0"/>
              <a:t>Принцип работы БИТ</a:t>
            </a:r>
            <a:endParaRPr lang="ru-RU" dirty="0"/>
          </a:p>
        </p:txBody>
      </p:sp>
      <p:sp>
        <p:nvSpPr>
          <p:cNvPr id="3" name="Объект 2">
            <a:extLst>
              <a:ext uri="{FF2B5EF4-FFF2-40B4-BE49-F238E27FC236}">
                <a16:creationId xmlns:a16="http://schemas.microsoft.com/office/drawing/2014/main" id="{64DEF855-BDBD-4BCA-8BF5-938D75EB457A}"/>
              </a:ext>
            </a:extLst>
          </p:cNvPr>
          <p:cNvSpPr>
            <a:spLocks noGrp="1"/>
          </p:cNvSpPr>
          <p:nvPr>
            <p:ph idx="1"/>
          </p:nvPr>
        </p:nvSpPr>
        <p:spPr>
          <a:xfrm>
            <a:off x="490194" y="2243580"/>
            <a:ext cx="6438507" cy="4232634"/>
          </a:xfrm>
        </p:spPr>
        <p:txBody>
          <a:bodyPr>
            <a:normAutofit lnSpcReduction="10000"/>
          </a:bodyPr>
          <a:lstStyle/>
          <a:p>
            <a:pPr marL="0" indent="0">
              <a:buNone/>
            </a:pPr>
            <a:r>
              <a:rPr lang="ru-RU" dirty="0"/>
              <a:t>Бесконтактный инфракрасный термометр (пирометр) – это прибор, измеряющий температуру поверхности основываясь на инфракрасном излучении, которое испускается всеми объектами. Такой термометр состоит из следующих компонентов:</a:t>
            </a:r>
          </a:p>
          <a:p>
            <a:r>
              <a:rPr lang="ru-RU" dirty="0"/>
              <a:t>  №1 ИК-приемник и линза</a:t>
            </a:r>
          </a:p>
          <a:p>
            <a:r>
              <a:rPr lang="ru-RU" dirty="0"/>
              <a:t>  №2 Экран с выводом данных</a:t>
            </a:r>
          </a:p>
          <a:p>
            <a:r>
              <a:rPr lang="ru-RU" dirty="0"/>
              <a:t>  №3 Кнопка начала измерений</a:t>
            </a:r>
          </a:p>
          <a:p>
            <a:r>
              <a:rPr lang="ru-RU" dirty="0"/>
              <a:t>  №4 Кнопка переключения режимов</a:t>
            </a:r>
          </a:p>
          <a:p>
            <a:r>
              <a:rPr lang="ru-RU" dirty="0"/>
              <a:t>  №5 Кнопка переключения шкалы измерения (Цельсии, Фаренгейты)</a:t>
            </a:r>
          </a:p>
          <a:p>
            <a:r>
              <a:rPr lang="ru-RU" dirty="0"/>
              <a:t>  №6 Электронная схема, принимающая показания с ИК-приёмника и выводящая значения на экран.</a:t>
            </a:r>
          </a:p>
          <a:p>
            <a:endParaRPr lang="ru-RU" dirty="0"/>
          </a:p>
        </p:txBody>
      </p:sp>
      <p:grpSp>
        <p:nvGrpSpPr>
          <p:cNvPr id="4" name="Группа 3">
            <a:extLst>
              <a:ext uri="{FF2B5EF4-FFF2-40B4-BE49-F238E27FC236}">
                <a16:creationId xmlns:a16="http://schemas.microsoft.com/office/drawing/2014/main" id="{80B22B47-C2CD-481E-9928-BE3A9E73A058}"/>
              </a:ext>
            </a:extLst>
          </p:cNvPr>
          <p:cNvGrpSpPr/>
          <p:nvPr/>
        </p:nvGrpSpPr>
        <p:grpSpPr>
          <a:xfrm>
            <a:off x="7088957" y="2102177"/>
            <a:ext cx="4926557" cy="4374037"/>
            <a:chOff x="0" y="0"/>
            <a:chExt cx="5700843" cy="5288915"/>
          </a:xfrm>
        </p:grpSpPr>
        <p:pic>
          <p:nvPicPr>
            <p:cNvPr id="5" name="Рисунок 4" descr="https://medams.ru/thumb/2/uZQYzYdJLCeCVXzZAFde3Q/r/d/screenshot_18_1.png">
              <a:extLst>
                <a:ext uri="{FF2B5EF4-FFF2-40B4-BE49-F238E27FC236}">
                  <a16:creationId xmlns:a16="http://schemas.microsoft.com/office/drawing/2014/main" id="{3BB02B26-1EBB-4985-B0C5-2E66D38BFBEF}"/>
                </a:ext>
              </a:extLst>
            </p:cNvPr>
            <p:cNvPicPr/>
            <p:nvPr/>
          </p:nvPicPr>
          <p:blipFill rotWithShape="1">
            <a:blip r:embed="rId2">
              <a:extLst>
                <a:ext uri="{28A0092B-C50C-407E-A947-70E740481C1C}">
                  <a14:useLocalDpi xmlns:a14="http://schemas.microsoft.com/office/drawing/2010/main" val="0"/>
                </a:ext>
              </a:extLst>
            </a:blip>
            <a:srcRect l="30861" r="33716" b="1734"/>
            <a:stretch/>
          </p:blipFill>
          <p:spPr bwMode="auto">
            <a:xfrm>
              <a:off x="1515124" y="0"/>
              <a:ext cx="3487420" cy="5288915"/>
            </a:xfrm>
            <a:prstGeom prst="rect">
              <a:avLst/>
            </a:prstGeom>
            <a:noFill/>
            <a:ln>
              <a:noFill/>
            </a:ln>
            <a:extLst>
              <a:ext uri="{53640926-AAD7-44D8-BBD7-CCE9431645EC}">
                <a14:shadowObscured xmlns:a14="http://schemas.microsoft.com/office/drawing/2010/main"/>
              </a:ext>
            </a:extLst>
          </p:spPr>
        </p:pic>
        <p:sp>
          <p:nvSpPr>
            <p:cNvPr id="6" name="Прямоугольник 5">
              <a:extLst>
                <a:ext uri="{FF2B5EF4-FFF2-40B4-BE49-F238E27FC236}">
                  <a16:creationId xmlns:a16="http://schemas.microsoft.com/office/drawing/2014/main" id="{B88858ED-A2B5-4E33-BF75-91249403D1A3}"/>
                </a:ext>
              </a:extLst>
            </p:cNvPr>
            <p:cNvSpPr/>
            <p:nvPr/>
          </p:nvSpPr>
          <p:spPr>
            <a:xfrm>
              <a:off x="1004700" y="385039"/>
              <a:ext cx="804563" cy="393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ru-RU" sz="1800" kern="1200">
                  <a:solidFill>
                    <a:srgbClr val="FFFFFF"/>
                  </a:solidFill>
                  <a:effectLst/>
                  <a:ea typeface="Times New Roman" panose="02020603050405020304" pitchFamily="18" charset="0"/>
                  <a:cs typeface="Times New Roman" panose="02020603050405020304" pitchFamily="18" charset="0"/>
                </a:rPr>
                <a:t>№2</a:t>
              </a:r>
              <a:endParaRPr lang="ru-RU" sz="1200">
                <a:effectLst/>
                <a:latin typeface="Times New Roman" panose="02020603050405020304" pitchFamily="18" charset="0"/>
                <a:ea typeface="Times New Roman" panose="02020603050405020304" pitchFamily="18" charset="0"/>
              </a:endParaRPr>
            </a:p>
          </p:txBody>
        </p:sp>
        <p:sp>
          <p:nvSpPr>
            <p:cNvPr id="7" name="Прямоугольник 6">
              <a:extLst>
                <a:ext uri="{FF2B5EF4-FFF2-40B4-BE49-F238E27FC236}">
                  <a16:creationId xmlns:a16="http://schemas.microsoft.com/office/drawing/2014/main" id="{72691206-A3F4-49C5-81BE-27A12BB2F953}"/>
                </a:ext>
              </a:extLst>
            </p:cNvPr>
            <p:cNvSpPr/>
            <p:nvPr/>
          </p:nvSpPr>
          <p:spPr>
            <a:xfrm>
              <a:off x="725917" y="2128578"/>
              <a:ext cx="789208" cy="600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ru-RU" sz="1800" kern="1200" dirty="0">
                  <a:solidFill>
                    <a:srgbClr val="FFFFFF"/>
                  </a:solidFill>
                  <a:effectLst/>
                  <a:ea typeface="Times New Roman" panose="02020603050405020304" pitchFamily="18" charset="0"/>
                  <a:cs typeface="Times New Roman" panose="02020603050405020304" pitchFamily="18" charset="0"/>
                </a:rPr>
                <a:t>№4</a:t>
              </a:r>
              <a:endParaRPr lang="ru-RU" sz="1200" dirty="0">
                <a:effectLst/>
                <a:latin typeface="Times New Roman" panose="02020603050405020304" pitchFamily="18" charset="0"/>
                <a:ea typeface="Times New Roman" panose="02020603050405020304" pitchFamily="18" charset="0"/>
              </a:endParaRPr>
            </a:p>
          </p:txBody>
        </p:sp>
        <p:sp>
          <p:nvSpPr>
            <p:cNvPr id="8" name="Прямоугольник 7">
              <a:extLst>
                <a:ext uri="{FF2B5EF4-FFF2-40B4-BE49-F238E27FC236}">
                  <a16:creationId xmlns:a16="http://schemas.microsoft.com/office/drawing/2014/main" id="{FC6FE68F-4068-47DA-99F7-E88B0AA46B31}"/>
                </a:ext>
              </a:extLst>
            </p:cNvPr>
            <p:cNvSpPr/>
            <p:nvPr/>
          </p:nvSpPr>
          <p:spPr>
            <a:xfrm>
              <a:off x="4830621" y="1073443"/>
              <a:ext cx="839943" cy="3561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ru-RU" sz="1800" kern="1200">
                  <a:solidFill>
                    <a:srgbClr val="FFFFFF"/>
                  </a:solidFill>
                  <a:effectLst/>
                  <a:ea typeface="Times New Roman" panose="02020603050405020304" pitchFamily="18" charset="0"/>
                  <a:cs typeface="Times New Roman" panose="02020603050405020304" pitchFamily="18" charset="0"/>
                </a:rPr>
                <a:t>№5</a:t>
              </a:r>
              <a:endParaRPr lang="ru-RU" sz="1200">
                <a:effectLst/>
                <a:latin typeface="Times New Roman" panose="02020603050405020304" pitchFamily="18" charset="0"/>
                <a:ea typeface="Times New Roman" panose="02020603050405020304" pitchFamily="18" charset="0"/>
              </a:endParaRPr>
            </a:p>
          </p:txBody>
        </p:sp>
        <p:sp>
          <p:nvSpPr>
            <p:cNvPr id="9" name="Прямоугольник 8">
              <a:extLst>
                <a:ext uri="{FF2B5EF4-FFF2-40B4-BE49-F238E27FC236}">
                  <a16:creationId xmlns:a16="http://schemas.microsoft.com/office/drawing/2014/main" id="{73D85D56-EBC5-4E74-A210-700498B4E270}"/>
                </a:ext>
              </a:extLst>
            </p:cNvPr>
            <p:cNvSpPr/>
            <p:nvPr/>
          </p:nvSpPr>
          <p:spPr>
            <a:xfrm>
              <a:off x="4417754" y="2251052"/>
              <a:ext cx="839943" cy="3561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ru-RU" sz="1800" kern="1200">
                  <a:solidFill>
                    <a:srgbClr val="FFFFFF"/>
                  </a:solidFill>
                  <a:effectLst/>
                  <a:ea typeface="Times New Roman" panose="02020603050405020304" pitchFamily="18" charset="0"/>
                  <a:cs typeface="Times New Roman" panose="02020603050405020304" pitchFamily="18" charset="0"/>
                </a:rPr>
                <a:t>№3</a:t>
              </a:r>
              <a:endParaRPr lang="ru-RU" sz="1200">
                <a:effectLst/>
                <a:latin typeface="Times New Roman" panose="02020603050405020304" pitchFamily="18" charset="0"/>
                <a:ea typeface="Times New Roman" panose="02020603050405020304" pitchFamily="18" charset="0"/>
              </a:endParaRPr>
            </a:p>
          </p:txBody>
        </p:sp>
        <p:sp>
          <p:nvSpPr>
            <p:cNvPr id="10" name="Прямоугольник 9">
              <a:extLst>
                <a:ext uri="{FF2B5EF4-FFF2-40B4-BE49-F238E27FC236}">
                  <a16:creationId xmlns:a16="http://schemas.microsoft.com/office/drawing/2014/main" id="{D46A972B-F1E6-4394-8E4B-EEA8E8AF720B}"/>
                </a:ext>
              </a:extLst>
            </p:cNvPr>
            <p:cNvSpPr/>
            <p:nvPr/>
          </p:nvSpPr>
          <p:spPr>
            <a:xfrm>
              <a:off x="4896280" y="476940"/>
              <a:ext cx="804563" cy="393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ru-RU" sz="1800" kern="1200">
                  <a:solidFill>
                    <a:srgbClr val="FFFFFF"/>
                  </a:solidFill>
                  <a:effectLst/>
                  <a:ea typeface="Times New Roman" panose="02020603050405020304" pitchFamily="18" charset="0"/>
                  <a:cs typeface="Times New Roman" panose="02020603050405020304" pitchFamily="18" charset="0"/>
                </a:rPr>
                <a:t>№1</a:t>
              </a:r>
              <a:endParaRPr lang="ru-RU" sz="1200">
                <a:effectLst/>
                <a:latin typeface="Times New Roman" panose="02020603050405020304" pitchFamily="18" charset="0"/>
                <a:ea typeface="Times New Roman" panose="02020603050405020304" pitchFamily="18" charset="0"/>
              </a:endParaRPr>
            </a:p>
          </p:txBody>
        </p:sp>
        <p:sp>
          <p:nvSpPr>
            <p:cNvPr id="11" name="Прямоугольник 10">
              <a:extLst>
                <a:ext uri="{FF2B5EF4-FFF2-40B4-BE49-F238E27FC236}">
                  <a16:creationId xmlns:a16="http://schemas.microsoft.com/office/drawing/2014/main" id="{61FA6E17-B986-44A4-BB02-FDBC27B2BDE8}"/>
                </a:ext>
              </a:extLst>
            </p:cNvPr>
            <p:cNvSpPr/>
            <p:nvPr/>
          </p:nvSpPr>
          <p:spPr>
            <a:xfrm>
              <a:off x="0" y="870345"/>
              <a:ext cx="1529641" cy="9288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ru-RU" sz="1800" kern="1200">
                  <a:solidFill>
                    <a:srgbClr val="FFFFFF"/>
                  </a:solidFill>
                  <a:effectLst/>
                  <a:ea typeface="Times New Roman" panose="02020603050405020304" pitchFamily="18" charset="0"/>
                  <a:cs typeface="Times New Roman" panose="02020603050405020304" pitchFamily="18" charset="0"/>
                </a:rPr>
                <a:t>Электронная схема</a:t>
              </a:r>
              <a:endParaRPr lang="ru-RU" sz="1200">
                <a:effectLst/>
                <a:latin typeface="Times New Roman" panose="02020603050405020304" pitchFamily="18" charset="0"/>
                <a:ea typeface="Times New Roman" panose="02020603050405020304" pitchFamily="18" charset="0"/>
              </a:endParaRPr>
            </a:p>
          </p:txBody>
        </p:sp>
        <p:sp>
          <p:nvSpPr>
            <p:cNvPr id="12" name="Прямоугольник 11">
              <a:extLst>
                <a:ext uri="{FF2B5EF4-FFF2-40B4-BE49-F238E27FC236}">
                  <a16:creationId xmlns:a16="http://schemas.microsoft.com/office/drawing/2014/main" id="{7EDB8DCB-52DD-4F92-9803-07FCE662A840}"/>
                </a:ext>
              </a:extLst>
            </p:cNvPr>
            <p:cNvSpPr/>
            <p:nvPr/>
          </p:nvSpPr>
          <p:spPr>
            <a:xfrm>
              <a:off x="3350983" y="3383420"/>
              <a:ext cx="1906713" cy="555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ru-RU" sz="1800" kern="1200">
                  <a:solidFill>
                    <a:srgbClr val="FFFFFF"/>
                  </a:solidFill>
                  <a:effectLst/>
                  <a:ea typeface="Times New Roman" panose="02020603050405020304" pitchFamily="18" charset="0"/>
                  <a:cs typeface="Times New Roman" panose="02020603050405020304" pitchFamily="18" charset="0"/>
                </a:rPr>
                <a:t>Частная схем</a:t>
              </a:r>
              <a:endParaRPr lang="ru-RU" sz="1200">
                <a:effectLst/>
                <a:latin typeface="Times New Roman" panose="02020603050405020304" pitchFamily="18" charset="0"/>
                <a:ea typeface="Times New Roman" panose="02020603050405020304" pitchFamily="18" charset="0"/>
              </a:endParaRPr>
            </a:p>
          </p:txBody>
        </p:sp>
        <p:sp>
          <p:nvSpPr>
            <p:cNvPr id="13" name="Прямоугольник 12">
              <a:extLst>
                <a:ext uri="{FF2B5EF4-FFF2-40B4-BE49-F238E27FC236}">
                  <a16:creationId xmlns:a16="http://schemas.microsoft.com/office/drawing/2014/main" id="{4B51A775-64BD-46C8-AF09-ADAF0C33A5BB}"/>
                </a:ext>
              </a:extLst>
            </p:cNvPr>
            <p:cNvSpPr/>
            <p:nvPr/>
          </p:nvSpPr>
          <p:spPr>
            <a:xfrm>
              <a:off x="1515124" y="4553002"/>
              <a:ext cx="421729" cy="2339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a:p>
          </p:txBody>
        </p:sp>
      </p:grpSp>
    </p:spTree>
    <p:extLst>
      <p:ext uri="{BB962C8B-B14F-4D97-AF65-F5344CB8AC3E}">
        <p14:creationId xmlns:p14="http://schemas.microsoft.com/office/powerpoint/2010/main" val="4212445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ED13AC-1F90-483E-8004-924637FFE5B8}"/>
              </a:ext>
            </a:extLst>
          </p:cNvPr>
          <p:cNvSpPr txBox="1"/>
          <p:nvPr/>
        </p:nvSpPr>
        <p:spPr>
          <a:xfrm>
            <a:off x="603315" y="1131216"/>
            <a:ext cx="5354425" cy="3693319"/>
          </a:xfrm>
          <a:prstGeom prst="rect">
            <a:avLst/>
          </a:prstGeom>
          <a:noFill/>
        </p:spPr>
        <p:txBody>
          <a:bodyPr wrap="square" rtlCol="0">
            <a:spAutoFit/>
          </a:bodyPr>
          <a:lstStyle/>
          <a:p>
            <a:r>
              <a:rPr lang="ru-RU" dirty="0"/>
              <a:t>Принцип работы такого прибора достаточно прост. Выбранный нами объект для измерения излучает инфракрасное излучение, которое фокусируется линзой и отправляется в ИК-приёмник. Приемник отправляет сигнал на электронную схему, в которой он обрабатывается, и передается на экран, воспроизводя результат измерений.</a:t>
            </a:r>
          </a:p>
          <a:p>
            <a:r>
              <a:rPr lang="ru-RU" dirty="0"/>
              <a:t>	Многие полагают, что точность измерения таких термометров сильно зависит от расстояния. Это не так. Но у всех термометров есть свой диапазон и расстояние использования, который может разниться в зависимости от модели.</a:t>
            </a:r>
          </a:p>
          <a:p>
            <a:endParaRPr lang="ru-RU" dirty="0"/>
          </a:p>
        </p:txBody>
      </p:sp>
      <p:pic>
        <p:nvPicPr>
          <p:cNvPr id="2050" name="Picture 2" descr="Инфракрасный бесконтактный термометр — купить в интернет-магазине OZON с  быстрой доставкой">
            <a:extLst>
              <a:ext uri="{FF2B5EF4-FFF2-40B4-BE49-F238E27FC236}">
                <a16:creationId xmlns:a16="http://schemas.microsoft.com/office/drawing/2014/main" id="{8EF044A4-EA80-491B-B6BE-CBDC4BB566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0839" y="1131216"/>
            <a:ext cx="166687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Термометр бесконтактный инфракрасный NC-9900">
            <a:extLst>
              <a:ext uri="{FF2B5EF4-FFF2-40B4-BE49-F238E27FC236}">
                <a16:creationId xmlns:a16="http://schemas.microsoft.com/office/drawing/2014/main" id="{2E124EAF-2923-4A2C-90B8-7CA864DE20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4067" y="2976880"/>
            <a:ext cx="1562100" cy="293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54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A1C355-904B-47A7-923D-B53297490564}"/>
              </a:ext>
            </a:extLst>
          </p:cNvPr>
          <p:cNvSpPr>
            <a:spLocks noGrp="1"/>
          </p:cNvSpPr>
          <p:nvPr>
            <p:ph type="title"/>
          </p:nvPr>
        </p:nvSpPr>
        <p:spPr>
          <a:xfrm>
            <a:off x="2231136" y="245098"/>
            <a:ext cx="7729728" cy="1008668"/>
          </a:xfrm>
        </p:spPr>
        <p:txBody>
          <a:bodyPr>
            <a:normAutofit fontScale="90000"/>
          </a:bodyPr>
          <a:lstStyle/>
          <a:p>
            <a:r>
              <a:rPr lang="ru-RU" sz="1800" b="1" dirty="0"/>
              <a:t>Практическая часть</a:t>
            </a:r>
            <a:br>
              <a:rPr lang="ru-RU" sz="1800" dirty="0"/>
            </a:br>
            <a:r>
              <a:rPr lang="ru-RU" sz="1800" b="1" dirty="0"/>
              <a:t>Обзор термометров для измерения температуры тела человека.</a:t>
            </a:r>
            <a:endParaRPr lang="ru-RU" sz="1800" dirty="0"/>
          </a:p>
        </p:txBody>
      </p:sp>
      <p:graphicFrame>
        <p:nvGraphicFramePr>
          <p:cNvPr id="8" name="Таблица 7">
            <a:extLst>
              <a:ext uri="{FF2B5EF4-FFF2-40B4-BE49-F238E27FC236}">
                <a16:creationId xmlns:a16="http://schemas.microsoft.com/office/drawing/2014/main" id="{568FF0E5-E83E-46C4-87B4-43B6DD3FB5CF}"/>
              </a:ext>
            </a:extLst>
          </p:cNvPr>
          <p:cNvGraphicFramePr>
            <a:graphicFrameLocks noGrp="1"/>
          </p:cNvGraphicFramePr>
          <p:nvPr>
            <p:extLst>
              <p:ext uri="{D42A27DB-BD31-4B8C-83A1-F6EECF244321}">
                <p14:modId xmlns:p14="http://schemas.microsoft.com/office/powerpoint/2010/main" val="3605501715"/>
              </p:ext>
            </p:extLst>
          </p:nvPr>
        </p:nvGraphicFramePr>
        <p:xfrm>
          <a:off x="754144" y="1357459"/>
          <a:ext cx="11227324" cy="5056961"/>
        </p:xfrm>
        <a:graphic>
          <a:graphicData uri="http://schemas.openxmlformats.org/drawingml/2006/table">
            <a:tbl>
              <a:tblPr firstRow="1" bandRow="1">
                <a:tableStyleId>{5C22544A-7EE6-4342-B048-85BDC9FD1C3A}</a:tableStyleId>
              </a:tblPr>
              <a:tblGrid>
                <a:gridCol w="2806831">
                  <a:extLst>
                    <a:ext uri="{9D8B030D-6E8A-4147-A177-3AD203B41FA5}">
                      <a16:colId xmlns:a16="http://schemas.microsoft.com/office/drawing/2014/main" val="1195204433"/>
                    </a:ext>
                  </a:extLst>
                </a:gridCol>
                <a:gridCol w="3707091">
                  <a:extLst>
                    <a:ext uri="{9D8B030D-6E8A-4147-A177-3AD203B41FA5}">
                      <a16:colId xmlns:a16="http://schemas.microsoft.com/office/drawing/2014/main" val="1393396105"/>
                    </a:ext>
                  </a:extLst>
                </a:gridCol>
                <a:gridCol w="1906571">
                  <a:extLst>
                    <a:ext uri="{9D8B030D-6E8A-4147-A177-3AD203B41FA5}">
                      <a16:colId xmlns:a16="http://schemas.microsoft.com/office/drawing/2014/main" val="3489295941"/>
                    </a:ext>
                  </a:extLst>
                </a:gridCol>
                <a:gridCol w="2806831">
                  <a:extLst>
                    <a:ext uri="{9D8B030D-6E8A-4147-A177-3AD203B41FA5}">
                      <a16:colId xmlns:a16="http://schemas.microsoft.com/office/drawing/2014/main" val="2453456301"/>
                    </a:ext>
                  </a:extLst>
                </a:gridCol>
              </a:tblGrid>
              <a:tr h="452487">
                <a:tc>
                  <a:txBody>
                    <a:bodyPr/>
                    <a:lstStyle/>
                    <a:p>
                      <a:r>
                        <a:rPr lang="ru-RU" sz="1800" b="1" kern="1200" dirty="0">
                          <a:solidFill>
                            <a:schemeClr val="lt1"/>
                          </a:solidFill>
                          <a:effectLst/>
                          <a:latin typeface="+mn-lt"/>
                          <a:ea typeface="+mn-ea"/>
                          <a:cs typeface="+mn-cs"/>
                        </a:rPr>
                        <a:t>Термометры</a:t>
                      </a:r>
                      <a:endParaRPr lang="ru-RU" dirty="0"/>
                    </a:p>
                  </a:txBody>
                  <a:tcPr/>
                </a:tc>
                <a:tc>
                  <a:txBody>
                    <a:bodyPr/>
                    <a:lstStyle/>
                    <a:p>
                      <a:r>
                        <a:rPr lang="ru-RU" sz="1800" b="1" kern="1200" dirty="0">
                          <a:solidFill>
                            <a:schemeClr val="lt1"/>
                          </a:solidFill>
                          <a:effectLst/>
                          <a:latin typeface="+mn-lt"/>
                          <a:ea typeface="+mn-ea"/>
                          <a:cs typeface="+mn-cs"/>
                        </a:rPr>
                        <a:t>Описание</a:t>
                      </a:r>
                      <a:endParaRPr lang="ru-RU" dirty="0"/>
                    </a:p>
                  </a:txBody>
                  <a:tcPr/>
                </a:tc>
                <a:tc>
                  <a:txBody>
                    <a:bodyPr/>
                    <a:lstStyle/>
                    <a:p>
                      <a:r>
                        <a:rPr lang="ru-RU" sz="1800" b="1" kern="1200" dirty="0">
                          <a:solidFill>
                            <a:schemeClr val="lt1"/>
                          </a:solidFill>
                          <a:effectLst/>
                          <a:latin typeface="+mn-lt"/>
                          <a:ea typeface="+mn-ea"/>
                          <a:cs typeface="+mn-cs"/>
                        </a:rPr>
                        <a:t>Время</a:t>
                      </a:r>
                      <a:endParaRPr lang="ru-RU" dirty="0"/>
                    </a:p>
                  </a:txBody>
                  <a:tcPr/>
                </a:tc>
                <a:tc>
                  <a:txBody>
                    <a:bodyPr/>
                    <a:lstStyle/>
                    <a:p>
                      <a:r>
                        <a:rPr lang="ru-RU" sz="1800" b="1" kern="1200" dirty="0">
                          <a:solidFill>
                            <a:schemeClr val="lt1"/>
                          </a:solidFill>
                          <a:effectLst/>
                          <a:latin typeface="+mn-lt"/>
                          <a:ea typeface="+mn-ea"/>
                          <a:cs typeface="+mn-cs"/>
                        </a:rPr>
                        <a:t>Цена</a:t>
                      </a:r>
                      <a:endParaRPr lang="ru-RU" dirty="0"/>
                    </a:p>
                  </a:txBody>
                  <a:tcPr/>
                </a:tc>
                <a:extLst>
                  <a:ext uri="{0D108BD9-81ED-4DB2-BD59-A6C34878D82A}">
                    <a16:rowId xmlns:a16="http://schemas.microsoft.com/office/drawing/2014/main" val="3227205242"/>
                  </a:ext>
                </a:extLst>
              </a:tr>
              <a:tr h="1018095">
                <a:tc>
                  <a:txBody>
                    <a:bodyPr/>
                    <a:lstStyle/>
                    <a:p>
                      <a:r>
                        <a:rPr lang="ru-RU" sz="1800" kern="1200" dirty="0">
                          <a:solidFill>
                            <a:schemeClr val="dk1"/>
                          </a:solidFill>
                          <a:effectLst/>
                          <a:latin typeface="+mn-lt"/>
                          <a:ea typeface="+mn-ea"/>
                          <a:cs typeface="+mn-cs"/>
                        </a:rPr>
                        <a:t>Ртутный</a:t>
                      </a:r>
                      <a:endParaRPr lang="ru-RU" dirty="0"/>
                    </a:p>
                  </a:txBody>
                  <a:tcPr/>
                </a:tc>
                <a:tc>
                  <a:txBody>
                    <a:bodyPr/>
                    <a:lstStyle/>
                    <a:p>
                      <a:r>
                        <a:rPr lang="ru-RU" sz="1400" kern="1200" dirty="0">
                          <a:solidFill>
                            <a:schemeClr val="dk1"/>
                          </a:solidFill>
                          <a:effectLst/>
                          <a:latin typeface="+mn-lt"/>
                          <a:ea typeface="+mn-ea"/>
                          <a:cs typeface="+mn-cs"/>
                        </a:rPr>
                        <a:t>Прост в использовании и наиболее точен; хрупкий и не самый удобный в применении, опасен при повреждении</a:t>
                      </a:r>
                      <a:endParaRPr lang="ru-RU" sz="1400" dirty="0"/>
                    </a:p>
                  </a:txBody>
                  <a:tcPr/>
                </a:tc>
                <a:tc>
                  <a:txBody>
                    <a:bodyPr/>
                    <a:lstStyle/>
                    <a:p>
                      <a:pPr>
                        <a:lnSpc>
                          <a:spcPct val="150000"/>
                        </a:lnSpc>
                        <a:spcAft>
                          <a:spcPts val="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 минут</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a:txBody>
                    <a:bodyPr/>
                    <a:lstStyle/>
                    <a:p>
                      <a:pPr>
                        <a:lnSpc>
                          <a:spcPct val="150000"/>
                        </a:lnSpc>
                        <a:spcAft>
                          <a:spcPts val="0"/>
                        </a:spcAf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100-500 рублей</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795062632"/>
                  </a:ext>
                </a:extLst>
              </a:tr>
              <a:tr h="716437">
                <a:tc>
                  <a:txBody>
                    <a:bodyPr/>
                    <a:lstStyle/>
                    <a:p>
                      <a:r>
                        <a:rPr lang="ru-RU" sz="1800" kern="1200" dirty="0">
                          <a:solidFill>
                            <a:schemeClr val="dk1"/>
                          </a:solidFill>
                          <a:effectLst/>
                          <a:latin typeface="+mn-lt"/>
                          <a:ea typeface="+mn-ea"/>
                          <a:cs typeface="+mn-cs"/>
                        </a:rPr>
                        <a:t>Без ртутный</a:t>
                      </a:r>
                      <a:endParaRPr lang="ru-RU" dirty="0"/>
                    </a:p>
                  </a:txBody>
                  <a:tcPr/>
                </a:tc>
                <a:tc>
                  <a:txBody>
                    <a:bodyPr/>
                    <a:lstStyle/>
                    <a:p>
                      <a:r>
                        <a:rPr lang="ru-RU" sz="1400" kern="1200" dirty="0">
                          <a:solidFill>
                            <a:schemeClr val="dk1"/>
                          </a:solidFill>
                          <a:effectLst/>
                          <a:latin typeface="+mn-lt"/>
                          <a:ea typeface="+mn-ea"/>
                          <a:cs typeface="+mn-cs"/>
                        </a:rPr>
                        <a:t>Схож с ртутным в использовании, прочный и безопасный при повреждении, также точный</a:t>
                      </a:r>
                      <a:endParaRPr lang="ru-RU" sz="1400" dirty="0"/>
                    </a:p>
                  </a:txBody>
                  <a:tcPr/>
                </a:tc>
                <a:tc>
                  <a:txBody>
                    <a:bodyPr/>
                    <a:lstStyle/>
                    <a:p>
                      <a:r>
                        <a:rPr lang="ru-RU" sz="1800" kern="1200" dirty="0">
                          <a:solidFill>
                            <a:schemeClr val="dk1"/>
                          </a:solidFill>
                          <a:effectLst/>
                          <a:latin typeface="+mn-lt"/>
                          <a:ea typeface="+mn-ea"/>
                          <a:cs typeface="+mn-cs"/>
                        </a:rPr>
                        <a:t>5-15 минут</a:t>
                      </a:r>
                      <a:endParaRPr lang="ru-RU" dirty="0"/>
                    </a:p>
                  </a:txBody>
                  <a:tcPr/>
                </a:tc>
                <a:tc>
                  <a:txBody>
                    <a:bodyPr/>
                    <a:lstStyle/>
                    <a:p>
                      <a:r>
                        <a:rPr lang="ru-RU" sz="1800" kern="1200" dirty="0">
                          <a:solidFill>
                            <a:schemeClr val="dk1"/>
                          </a:solidFill>
                          <a:effectLst/>
                          <a:latin typeface="+mn-lt"/>
                          <a:ea typeface="+mn-ea"/>
                          <a:cs typeface="+mn-cs"/>
                        </a:rPr>
                        <a:t>около 300 рублей</a:t>
                      </a:r>
                      <a:endParaRPr lang="ru-RU" dirty="0"/>
                    </a:p>
                  </a:txBody>
                  <a:tcPr/>
                </a:tc>
                <a:extLst>
                  <a:ext uri="{0D108BD9-81ED-4DB2-BD59-A6C34878D82A}">
                    <a16:rowId xmlns:a16="http://schemas.microsoft.com/office/drawing/2014/main" val="3413791300"/>
                  </a:ext>
                </a:extLst>
              </a:tr>
              <a:tr h="1434971">
                <a:tc>
                  <a:txBody>
                    <a:bodyPr/>
                    <a:lstStyle/>
                    <a:p>
                      <a:r>
                        <a:rPr lang="ru-RU" sz="1800" kern="1200" dirty="0">
                          <a:solidFill>
                            <a:schemeClr val="dk1"/>
                          </a:solidFill>
                          <a:effectLst/>
                          <a:latin typeface="+mn-lt"/>
                          <a:ea typeface="+mn-ea"/>
                          <a:cs typeface="+mn-cs"/>
                        </a:rPr>
                        <a:t>Электронный (цифровой)</a:t>
                      </a:r>
                      <a:endParaRPr lang="ru-RU" dirty="0"/>
                    </a:p>
                  </a:txBody>
                  <a:tcPr/>
                </a:tc>
                <a:tc>
                  <a:txBody>
                    <a:bodyPr/>
                    <a:lstStyle/>
                    <a:p>
                      <a:r>
                        <a:rPr lang="ru-RU" sz="1400" kern="1200" dirty="0">
                          <a:solidFill>
                            <a:schemeClr val="dk1"/>
                          </a:solidFill>
                          <a:effectLst/>
                          <a:latin typeface="+mn-lt"/>
                          <a:ea typeface="+mn-ea"/>
                          <a:cs typeface="+mn-cs"/>
                        </a:rPr>
                        <a:t>Удобен в применении и безопасен; используется различными способами; менее точен, чем ртутный. Не устойчив к дезинфицирующим средствам и воде.</a:t>
                      </a:r>
                      <a:endParaRPr lang="ru-RU" sz="1400" dirty="0"/>
                    </a:p>
                  </a:txBody>
                  <a:tcPr/>
                </a:tc>
                <a:tc>
                  <a:txBody>
                    <a:bodyPr/>
                    <a:lstStyle/>
                    <a:p>
                      <a:r>
                        <a:rPr lang="ru-RU" sz="1800" kern="1200" dirty="0">
                          <a:solidFill>
                            <a:schemeClr val="dk1"/>
                          </a:solidFill>
                          <a:effectLst/>
                          <a:latin typeface="+mn-lt"/>
                          <a:ea typeface="+mn-ea"/>
                          <a:cs typeface="+mn-cs"/>
                        </a:rPr>
                        <a:t>3-5 минут</a:t>
                      </a:r>
                      <a:endParaRPr lang="ru-RU" dirty="0"/>
                    </a:p>
                  </a:txBody>
                  <a:tcPr/>
                </a:tc>
                <a:tc>
                  <a:txBody>
                    <a:bodyPr/>
                    <a:lstStyle/>
                    <a:p>
                      <a:r>
                        <a:rPr lang="ru-RU" sz="1800" kern="1200" dirty="0">
                          <a:solidFill>
                            <a:schemeClr val="dk1"/>
                          </a:solidFill>
                          <a:effectLst/>
                          <a:latin typeface="+mn-lt"/>
                          <a:ea typeface="+mn-ea"/>
                          <a:cs typeface="+mn-cs"/>
                        </a:rPr>
                        <a:t>около 300 рублей</a:t>
                      </a:r>
                      <a:endParaRPr lang="ru-RU" dirty="0"/>
                    </a:p>
                  </a:txBody>
                  <a:tcPr/>
                </a:tc>
                <a:extLst>
                  <a:ext uri="{0D108BD9-81ED-4DB2-BD59-A6C34878D82A}">
                    <a16:rowId xmlns:a16="http://schemas.microsoft.com/office/drawing/2014/main" val="3308448044"/>
                  </a:ext>
                </a:extLst>
              </a:tr>
              <a:tr h="1434971">
                <a:tc>
                  <a:txBody>
                    <a:bodyPr/>
                    <a:lstStyle/>
                    <a:p>
                      <a:r>
                        <a:rPr lang="ru-RU" sz="1800" kern="1200" dirty="0">
                          <a:solidFill>
                            <a:schemeClr val="dk1"/>
                          </a:solidFill>
                          <a:effectLst/>
                          <a:latin typeface="+mn-lt"/>
                          <a:ea typeface="+mn-ea"/>
                          <a:cs typeface="+mn-cs"/>
                        </a:rPr>
                        <a:t>Инфракрасный</a:t>
                      </a:r>
                      <a:endParaRPr lang="ru-RU" dirty="0"/>
                    </a:p>
                  </a:txBody>
                  <a:tcPr/>
                </a:tc>
                <a:tc>
                  <a:txBody>
                    <a:bodyPr/>
                    <a:lstStyle/>
                    <a:p>
                      <a:r>
                        <a:rPr lang="ru-RU" sz="1400" kern="1200" dirty="0">
                          <a:solidFill>
                            <a:schemeClr val="dk1"/>
                          </a:solidFill>
                          <a:effectLst/>
                          <a:latin typeface="+mn-lt"/>
                          <a:ea typeface="+mn-ea"/>
                          <a:cs typeface="+mn-cs"/>
                        </a:rPr>
                        <a:t>Хрупкий и сложный для получения верных результатов, большая погрешность; бесконтактный; устойчив к дезинфицирующим средствам, удобен в применении.</a:t>
                      </a:r>
                      <a:endParaRPr lang="ru-RU" sz="1400" dirty="0"/>
                    </a:p>
                  </a:txBody>
                  <a:tcPr/>
                </a:tc>
                <a:tc>
                  <a:txBody>
                    <a:bodyPr/>
                    <a:lstStyle/>
                    <a:p>
                      <a:r>
                        <a:rPr lang="ru-RU" sz="1800" kern="1200" dirty="0">
                          <a:solidFill>
                            <a:schemeClr val="dk1"/>
                          </a:solidFill>
                          <a:effectLst/>
                          <a:latin typeface="+mn-lt"/>
                          <a:ea typeface="+mn-ea"/>
                          <a:cs typeface="+mn-cs"/>
                        </a:rPr>
                        <a:t>несколько секунд</a:t>
                      </a:r>
                      <a:endParaRPr lang="ru-RU" dirty="0"/>
                    </a:p>
                  </a:txBody>
                  <a:tcPr/>
                </a:tc>
                <a:tc>
                  <a:txBody>
                    <a:bodyPr/>
                    <a:lstStyle/>
                    <a:p>
                      <a:r>
                        <a:rPr lang="ru-RU" sz="1800" kern="1200" dirty="0">
                          <a:solidFill>
                            <a:schemeClr val="dk1"/>
                          </a:solidFill>
                          <a:effectLst/>
                          <a:latin typeface="+mn-lt"/>
                          <a:ea typeface="+mn-ea"/>
                          <a:cs typeface="+mn-cs"/>
                        </a:rPr>
                        <a:t>700-3500 рублей</a:t>
                      </a:r>
                      <a:endParaRPr lang="ru-RU" dirty="0"/>
                    </a:p>
                  </a:txBody>
                  <a:tcPr/>
                </a:tc>
                <a:extLst>
                  <a:ext uri="{0D108BD9-81ED-4DB2-BD59-A6C34878D82A}">
                    <a16:rowId xmlns:a16="http://schemas.microsoft.com/office/drawing/2014/main" val="1441948631"/>
                  </a:ext>
                </a:extLst>
              </a:tr>
            </a:tbl>
          </a:graphicData>
        </a:graphic>
      </p:graphicFrame>
    </p:spTree>
    <p:extLst>
      <p:ext uri="{BB962C8B-B14F-4D97-AF65-F5344CB8AC3E}">
        <p14:creationId xmlns:p14="http://schemas.microsoft.com/office/powerpoint/2010/main" val="2246939415"/>
      </p:ext>
    </p:extLst>
  </p:cSld>
  <p:clrMapOvr>
    <a:masterClrMapping/>
  </p:clrMapOvr>
</p:sld>
</file>

<file path=ppt/theme/theme1.xml><?xml version="1.0" encoding="utf-8"?>
<a:theme xmlns:a="http://schemas.openxmlformats.org/drawingml/2006/main" name="Посылка">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Office_36806578_TF56596226.potx" id="{D2167EBB-772B-42BB-B91D-40A7056DDBD1}" vid="{12BCA95D-5DC3-49D9-88C8-8645D35FAFA0}"/>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775A23-75CA-4614-9647-C9B2CE742CA2}">
  <ds:schemaRefs>
    <ds:schemaRef ds:uri="http://purl.org/dc/elements/1.1/"/>
    <ds:schemaRef ds:uri="16c05727-aa75-4e4a-9b5f-8a80a1165891"/>
    <ds:schemaRef ds:uri="http://www.w3.org/XML/1998/namespace"/>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71af3243-3dd4-4a8d-8c0d-dd76da1f02a5"/>
    <ds:schemaRef ds:uri="http://purl.org/dc/dcmitype/"/>
  </ds:schemaRefs>
</ds:datastoreItem>
</file>

<file path=customXml/itemProps2.xml><?xml version="1.0" encoding="utf-8"?>
<ds:datastoreItem xmlns:ds="http://schemas.openxmlformats.org/officeDocument/2006/customXml" ds:itemID="{F009F5EF-575C-40E7-A9C5-EC1F2A5548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451F4C-A3A1-4FF3-AEA5-AE3EFF175B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Оформление Посылка</Template>
  <TotalTime>0</TotalTime>
  <Words>1846</Words>
  <Application>Microsoft Office PowerPoint</Application>
  <PresentationFormat>Широкоэкранный</PresentationFormat>
  <Paragraphs>317</Paragraphs>
  <Slides>17</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Arial</vt:lpstr>
      <vt:lpstr>Calibri</vt:lpstr>
      <vt:lpstr>Corbel</vt:lpstr>
      <vt:lpstr>Gill Sans MT</vt:lpstr>
      <vt:lpstr>Times New Roman</vt:lpstr>
      <vt:lpstr>Посылка</vt:lpstr>
      <vt:lpstr>Температура и её измерение. Исследование состоятельности измерений бесконтактного инфракрасного термометра в условиях COVID-19  Научно-исследовательская работа </vt:lpstr>
      <vt:lpstr>Проблематика и актуальность проекта</vt:lpstr>
      <vt:lpstr>Цель и задачи проекта</vt:lpstr>
      <vt:lpstr>Основная часть Теоретические и практические основы измерения температуры</vt:lpstr>
      <vt:lpstr>Принцип работы ртутного термометра. Погрешность измерений.</vt:lpstr>
      <vt:lpstr>Презентация PowerPoint</vt:lpstr>
      <vt:lpstr>Принцип работы БИТ</vt:lpstr>
      <vt:lpstr>Презентация PowerPoint</vt:lpstr>
      <vt:lpstr>Практическая часть Обзор термометров для измерения температуры тела человека.</vt:lpstr>
      <vt:lpstr>Выбор оборудования, первичная калибровка, проведение эксперимента по измерению температуры, описание методики оценивания эксперимента.</vt:lpstr>
      <vt:lpstr>Измерения</vt:lpstr>
      <vt:lpstr>Анализ полученных данных.</vt:lpstr>
      <vt:lpstr>Выводы и заключение</vt:lpstr>
      <vt:lpstr>Приложение Таблица №1 (группировка измерений по принципу проведения измерений в теплом помещении)</vt:lpstr>
      <vt:lpstr>Презентация PowerPoint</vt:lpstr>
      <vt:lpstr>Таблица №2 (группировка измерений по принципу проведения измерений сразу после холодного помещения)</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2022-03-05T07:46:20Z</dcterms:created>
  <dcterms:modified xsi:type="dcterms:W3CDTF">2022-03-05T10:10:45Z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