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8" r:id="rId5"/>
    <p:sldId id="284" r:id="rId6"/>
    <p:sldId id="289" r:id="rId7"/>
    <p:sldId id="290" r:id="rId8"/>
    <p:sldId id="291" r:id="rId9"/>
    <p:sldId id="292" r:id="rId10"/>
    <p:sldId id="293" r:id="rId11"/>
    <p:sldId id="294" r:id="rId12"/>
    <p:sldId id="263" r:id="rId13"/>
    <p:sldId id="264" r:id="rId14"/>
    <p:sldId id="268" r:id="rId15"/>
    <p:sldId id="272" r:id="rId16"/>
    <p:sldId id="295" r:id="rId17"/>
    <p:sldId id="280" r:id="rId18"/>
    <p:sldId id="273" r:id="rId19"/>
    <p:sldId id="296" r:id="rId20"/>
    <p:sldId id="281" r:id="rId21"/>
    <p:sldId id="297" r:id="rId22"/>
    <p:sldId id="285" r:id="rId23"/>
    <p:sldId id="274" r:id="rId24"/>
    <p:sldId id="287" r:id="rId25"/>
    <p:sldId id="275" r:id="rId26"/>
    <p:sldId id="298" r:id="rId27"/>
    <p:sldId id="277" r:id="rId28"/>
    <p:sldId id="286" r:id="rId29"/>
    <p:sldId id="299" r:id="rId30"/>
    <p:sldId id="300" r:id="rId31"/>
    <p:sldId id="278" r:id="rId32"/>
    <p:sldId id="279" r:id="rId3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8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1DDB9-5304-4B8C-85C2-FB18AD9D749C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1C22A-2EF8-4F56-A63A-562B75E13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1482-77F3-4291-AD76-A70DE8248032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CAF5-753A-4272-B717-536D80983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0FD4-A327-4076-86EF-FDDD420322F7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F10C-C905-43AA-8375-EC922A6CE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34E1-A341-4574-B65F-F786CCCB3A59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1E886-890B-4E8F-A6C1-4DABA8B98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F482-E3F4-42E5-BA6F-58B804BA59D5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8448-F3C6-4BD1-94B0-47A6F0746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61BC2-D1D8-4E61-BCF8-2D708673D0DD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CC5FC-5F10-4280-9B2D-E18AC7E33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8E01-6FAA-4538-B420-2272A4671758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E9D4-CA44-4118-B96A-8306C6B1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08FA-E67D-45A9-B26D-FCD4C4CCA2F4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C760E-7589-4633-91D2-6535A854F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399D-A50F-417B-AE8B-9369C662AEDE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2E1B4-9B7E-414F-B13B-A1BA8B724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31AE-93B0-4293-85FE-EE7EC4D6691F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F10B-4735-4F4C-8324-02B728635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D8D1-8D0E-4BFE-BF48-71AA15D4301D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A974-7985-4FAF-8635-989C42F10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DF95-C53B-422C-A9F3-D24498B76EA4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B273-6569-4D16-9D15-B51A16897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B1F92-1E08-446B-A298-EE281266996F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24DE0-A100-4A6B-9776-D91778FFA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FB4DA-ECD1-482C-9A9B-35D2EA1A4699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8F0A-19D7-4F66-A0F3-FA703CE4C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43E61-E9AF-4706-B5F1-942698923A0B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35C6C-015E-4925-9460-6526F7955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E7700-4370-480A-96BB-955C4BE6A82E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83C7-5091-4EDF-BAE2-9780796BF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6EF32-A2C6-4607-9C39-AF22962C722E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03AB0-73ED-4D91-AD24-FCD49121E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BD200193-9E45-4357-B367-FBE4AA54C81E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B0015891-D539-4A89-9ACF-90A74B5AD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5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-s.today/issues/vol4-no4.html" TargetMode="External"/><Relationship Id="rId2" Type="http://schemas.openxmlformats.org/officeDocument/2006/relationships/hyperlink" Target="http://www.monstrohod.ru/index.php?option=com_content&amp;view=article&amp;id=6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23838" y="179388"/>
            <a:ext cx="11750675" cy="1730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ln>
                  <a:noFill/>
                </a:ln>
              </a:rPr>
              <a:t>Муниципальное общеобразовательное учреждение средняя общеобразовательная школа №4 с углубленным изучением отдельных предметов г. Фрязино Московской области</a:t>
            </a:r>
            <a:br>
              <a:rPr lang="ru-RU" sz="3200" cap="none" smtClean="0">
                <a:ln>
                  <a:noFill/>
                </a:ln>
              </a:rPr>
            </a:br>
            <a:endParaRPr lang="ru-RU" sz="3200" cap="none" smtClean="0">
              <a:ln>
                <a:noFill/>
              </a:ln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5625" y="3384550"/>
            <a:ext cx="6613525" cy="2706688"/>
          </a:xfrm>
        </p:spPr>
        <p:txBody>
          <a:bodyPr/>
          <a:lstStyle/>
          <a:p>
            <a:pPr algn="l" eaLnBrk="1" hangingPunct="1"/>
            <a:r>
              <a:rPr lang="ru-RU" sz="2400" cap="none" smtClean="0"/>
              <a:t>Автор проекта: </a:t>
            </a:r>
          </a:p>
          <a:p>
            <a:pPr algn="l" eaLnBrk="1" hangingPunct="1"/>
            <a:r>
              <a:rPr lang="ru-RU" sz="2400" cap="none" smtClean="0"/>
              <a:t>ЧЕБОТАРЕВ ЕФИМ АЛЕКСЕЕВИЧ</a:t>
            </a:r>
          </a:p>
          <a:p>
            <a:pPr algn="l" eaLnBrk="1" hangingPunct="1"/>
            <a:r>
              <a:rPr lang="ru-RU" sz="2400" cap="none" smtClean="0"/>
              <a:t>Научный руководитель проекта :</a:t>
            </a:r>
          </a:p>
          <a:p>
            <a:pPr algn="l" eaLnBrk="1" hangingPunct="1"/>
            <a:r>
              <a:rPr lang="ru-RU" sz="2400" cap="none" smtClean="0"/>
              <a:t> ПЕЩЕРКИНА ВАЛЕНТИНА ВАЛЕНТИНОВНА</a:t>
            </a:r>
          </a:p>
          <a:p>
            <a:pPr algn="l" eaLnBrk="1" hangingPunct="1"/>
            <a:r>
              <a:rPr lang="ru-RU" sz="2400" cap="none" smtClean="0"/>
              <a:t>       Фрязино 2021-2022 уч.год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36538" y="1646238"/>
            <a:ext cx="69548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Исследовательская работа на тему:</a:t>
            </a:r>
          </a:p>
          <a:p>
            <a:r>
              <a:rPr lang="ru-RU" sz="2800">
                <a:latin typeface="Times New Roman" pitchFamily="18" charset="0"/>
              </a:rPr>
              <a:t>«Исследование явления резонанса на дорогах»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9800" y="2006600"/>
            <a:ext cx="451802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/>
          </p:cNvSpPr>
          <p:nvPr>
            <p:ph type="body" idx="4294967295"/>
          </p:nvPr>
        </p:nvSpPr>
        <p:spPr>
          <a:xfrm>
            <a:off x="341313" y="566738"/>
            <a:ext cx="11450637" cy="6034087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Вертикальная жёсткость.</a:t>
            </a:r>
          </a:p>
          <a:p>
            <a:r>
              <a:rPr lang="ru-RU" sz="3600" smtClean="0">
                <a:latin typeface="Times New Roman" pitchFamily="18" charset="0"/>
              </a:rPr>
              <a:t>Жёсткость упругого элемента (пружины или рессоры) означает, какую силу нужно приложить к пружине/рессоре, чтобы сжать её на единицу длины.</a:t>
            </a:r>
          </a:p>
          <a:p>
            <a:r>
              <a:rPr lang="ru-RU" sz="3600" smtClean="0">
                <a:latin typeface="Times New Roman" pitchFamily="18" charset="0"/>
              </a:rPr>
              <a:t>Чтобы измерить жёсткость пружины или рессоры в гаражных условиях, нужно встать на неё и измерить деформацию ∆Х. Рессору удобнее класть ушками на пол и вставать на середину. Жёсткость находим как отношение своего веса к деформации пружины. (К=Р/∆Х)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/>
          </p:cNvSpPr>
          <p:nvPr>
            <p:ph type="body" idx="4294967295"/>
          </p:nvPr>
        </p:nvSpPr>
        <p:spPr>
          <a:xfrm>
            <a:off x="371475" y="417513"/>
            <a:ext cx="11404600" cy="6257925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Плавность хода- это то, насколько автомобиль тряский. </a:t>
            </a:r>
            <a:r>
              <a:rPr lang="ru-RU" sz="3600" b="1" smtClean="0">
                <a:latin typeface="Times New Roman" pitchFamily="18" charset="0"/>
              </a:rPr>
              <a:t>Главным фактором, влияющим на «тряскость» автомобиля является частота собственных колебаний подрессоренных масс автомобиля</a:t>
            </a:r>
            <a:r>
              <a:rPr lang="ru-RU" sz="3600" smtClean="0">
                <a:latin typeface="Times New Roman" pitchFamily="18" charset="0"/>
              </a:rPr>
              <a:t> на подвеске: все что на подвеске, то подрессоренное, что не болтается на подвеске, то не подрессоренное.</a:t>
            </a:r>
            <a:br>
              <a:rPr lang="ru-RU" sz="3600" smtClean="0">
                <a:latin typeface="Times New Roman" pitchFamily="18" charset="0"/>
              </a:rPr>
            </a:br>
            <a:r>
              <a:rPr lang="ru-RU" sz="3600" smtClean="0">
                <a:latin typeface="Times New Roman" pitchFamily="18" charset="0"/>
              </a:rPr>
              <a:t>То есть в момент езды, подрессоренная скачет, а не подрессоренная повторяет все неровности Соотношение неподрессоренных и подрессоренных масс в автомобиле составляет в среднем 1:15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125413"/>
            <a:ext cx="10669587" cy="12398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Рессора</a:t>
            </a:r>
            <a:r>
              <a:rPr lang="en-US" b="1" dirty="0" smtClean="0"/>
              <a:t>:</a:t>
            </a:r>
            <a:endParaRPr lang="ru-RU" dirty="0"/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481013" y="1700213"/>
            <a:ext cx="4989512" cy="49752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200" smtClean="0"/>
              <a:t>	</a:t>
            </a:r>
            <a:r>
              <a:rPr lang="ru-RU" sz="3200" smtClean="0">
                <a:latin typeface="Times New Roman" pitchFamily="18" charset="0"/>
              </a:rPr>
              <a:t>Есть несколько типов автомобильных рессор: двойные эллиптические, трехчетвертные, четвертные, поперечные, половинные, но все они служат одной цели – обеспечивают транспортному средству плавное движение, а вам – комфортную поездку.</a:t>
            </a:r>
          </a:p>
          <a:p>
            <a:pPr marL="0" indent="0" eaLnBrk="1" hangingPunct="1"/>
            <a:endParaRPr lang="ru-RU" sz="3200" smtClean="0">
              <a:latin typeface="Times New Roman" pitchFamily="18" charset="0"/>
            </a:endParaRP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9275" y="1733550"/>
            <a:ext cx="5991225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>
          <a:xfrm>
            <a:off x="198438" y="239713"/>
            <a:ext cx="11993562" cy="23526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3200" smtClean="0">
                <a:latin typeface="Times New Roman" pitchFamily="18" charset="0"/>
              </a:rPr>
              <a:t>Не смогла обойтись без рессоры и обычная деревенская телега. Первые примитивные аналоги амортизаторов представляли собой обычную цепь или кожаный ремень.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3200" smtClean="0">
                <a:latin typeface="Times New Roman" pitchFamily="18" charset="0"/>
              </a:rPr>
              <a:t>На рисунке изображены современные рессоры:</a:t>
            </a:r>
          </a:p>
          <a:p>
            <a:pPr marL="0" indent="0" eaLnBrk="1" hangingPunct="1"/>
            <a:endParaRPr lang="ru-RU" sz="2800" smtClean="0"/>
          </a:p>
        </p:txBody>
      </p:sp>
      <p:pic>
        <p:nvPicPr>
          <p:cNvPr id="317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075" y="2984500"/>
            <a:ext cx="98123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Комфортная частота колебаний</a:t>
            </a:r>
            <a:endParaRPr lang="ru-RU" dirty="0"/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685800" y="1266825"/>
            <a:ext cx="10823575" cy="5418138"/>
          </a:xfrm>
        </p:spPr>
        <p:txBody>
          <a:bodyPr anchor="t"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/>
              <a:t>	</a:t>
            </a:r>
            <a:r>
              <a:rPr lang="ru-RU" sz="3200" smtClean="0">
                <a:latin typeface="Times New Roman" pitchFamily="18" charset="0"/>
              </a:rPr>
              <a:t>Для человеческого тела наиболее благоприятная частота собственных колебаний — это такая, которую мы испытываем при натуральной для нас ходьбе, т.е. 0.8-1.2 Гц или (грубо) 50-70 колебаний в минуту. Реально в автомобилестроении в погоне за грузонезависимостью считается допустимым до 2 Гц (120 колебаний в минуту). Условно автомобили, у которых баланс «масса-жесткость» сдвинут в сторону большей жесткости и более высоких частот колебаний, называют жесткими, а автомобили с оптимальной характеристикой жесткости для их массы — мягкими.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ru-RU" sz="32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10131425" cy="9159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smtClean="0">
                <a:ln>
                  <a:noFill/>
                </a:ln>
              </a:rPr>
              <a:t>III</a:t>
            </a:r>
            <a:r>
              <a:rPr lang="ru-RU" cap="none" smtClean="0">
                <a:ln>
                  <a:noFill/>
                </a:ln>
              </a:rPr>
              <a:t>. </a:t>
            </a:r>
            <a:r>
              <a:rPr lang="ru-RU" b="1" cap="none" smtClean="0">
                <a:ln>
                  <a:noFill/>
                </a:ln>
              </a:rPr>
              <a:t>ПРАКТИЧЕСКАЯ ЧАСТЬ</a:t>
            </a:r>
            <a:endParaRPr lang="ru-RU" cap="none" smtClean="0">
              <a:ln>
                <a:noFill/>
              </a:ln>
            </a:endParaRP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400050" y="993775"/>
            <a:ext cx="11355388" cy="56435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100" smtClean="0"/>
              <a:t>	</a:t>
            </a:r>
            <a:r>
              <a:rPr lang="ru-RU" sz="3600" smtClean="0">
                <a:latin typeface="Times New Roman" pitchFamily="18" charset="0"/>
              </a:rPr>
              <a:t>Данную работу я посвятил теоретическому обоснованию и экспериментальной проверке резонанса машин на дорогах.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600" smtClean="0">
                <a:latin typeface="Times New Roman" pitchFamily="18" charset="0"/>
              </a:rPr>
              <a:t>	Я решил измерить расстояние между выбоинами на дороге, возникшими при резонансе машин, и сравнить с расчётным расстоянием для среднего по весу автомобиля.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600" smtClean="0">
                <a:latin typeface="Times New Roman" pitchFamily="18" charset="0"/>
              </a:rPr>
              <a:t>	При определённой скорости движения машины неровности на дорогах повторяются с временным интервалом, равным периоду колебаний машины – «маятника».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/>
          </p:cNvSpPr>
          <p:nvPr>
            <p:ph type="body" idx="4294967295"/>
          </p:nvPr>
        </p:nvSpPr>
        <p:spPr>
          <a:xfrm>
            <a:off x="400050" y="433388"/>
            <a:ext cx="11301413" cy="6091237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</a:rPr>
              <a:t>В этом случае возникает резонанс,- явление резкого возрастания амплитуды колебаний машины  при совпадении  её собственной частоты  с частотой воздействия внешней вынуждающей силы со стороны дороги. При резонансе в местах выбоин амплитуда колебаний  максимальна, и машина при ударе о поверхность ямы разрушает её ещё больше, увеличивая её глубину.</a:t>
            </a:r>
          </a:p>
          <a:p>
            <a:r>
              <a:rPr lang="ru-RU" sz="3200" smtClean="0">
                <a:latin typeface="Times New Roman" pitchFamily="18" charset="0"/>
              </a:rPr>
              <a:t>Таким образом, рассмотрев устройство и назначение рессор и подвесок, я пришел к выводу, что выбранная мною модель «машина – пружинный маятник» наилучшим образом подходит для описания резонанса машин на дорогах.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ъект 2"/>
          <p:cNvSpPr>
            <a:spLocks noGrp="1"/>
          </p:cNvSpPr>
          <p:nvPr>
            <p:ph idx="1"/>
          </p:nvPr>
        </p:nvSpPr>
        <p:spPr>
          <a:xfrm>
            <a:off x="138113" y="98425"/>
            <a:ext cx="11863387" cy="67024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309563"/>
            <a:ext cx="11037887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309563"/>
            <a:ext cx="11037887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309563"/>
            <a:ext cx="11037887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idx="1"/>
          </p:nvPr>
        </p:nvSpPr>
        <p:spPr>
          <a:xfrm>
            <a:off x="250825" y="1219200"/>
            <a:ext cx="11563350" cy="5035550"/>
          </a:xfrm>
        </p:spPr>
        <p:txBody>
          <a:bodyPr>
            <a:spAutoFit/>
          </a:bodyPr>
          <a:lstStyle/>
          <a:p>
            <a:pPr marL="0" indent="0" algn="just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mtClean="0">
                <a:cs typeface="Times New Roman" pitchFamily="18" charset="0"/>
              </a:rPr>
              <a:t>	</a:t>
            </a: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Замечательные выбоины я обнаружил в селе Анискино Щёлковского района рядом с поворотом на город Лосино-Петровский. </a:t>
            </a:r>
          </a:p>
          <a:p>
            <a:pPr marL="0" indent="0" algn="just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Я вышел из машины и сделал фотографии. </a:t>
            </a:r>
          </a:p>
          <a:p>
            <a:pPr marL="0" indent="0" algn="just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Я также измерил шагами (длина моего шага равна 70 см) расстояние между несколькими выбоинами.</a:t>
            </a:r>
          </a:p>
          <a:p>
            <a:pPr marL="0" indent="0" algn="just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 Расстояние между ямами оказалось приблизительно равным 5 м.</a:t>
            </a:r>
            <a:endParaRPr lang="ru-RU" altLang="ru-RU" sz="3600" smtClean="0">
              <a:latin typeface="Times New Roman" pitchFamily="18" charset="0"/>
            </a:endParaRPr>
          </a:p>
          <a:p>
            <a:pPr marL="0" indent="0" algn="just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36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/>
          </p:cNvSpPr>
          <p:nvPr>
            <p:ph type="body" idx="4294967295"/>
          </p:nvPr>
        </p:nvSpPr>
        <p:spPr>
          <a:xfrm>
            <a:off x="325438" y="252413"/>
            <a:ext cx="11660187" cy="6334125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Машины подъезжают  к повороту и входят в поворот приблизительно со скоростью</a:t>
            </a:r>
          </a:p>
          <a:p>
            <a:r>
              <a:rPr lang="ru-RU" sz="3600" smtClean="0">
                <a:latin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</a:rPr>
              <a:t>V</a:t>
            </a:r>
            <a:r>
              <a:rPr lang="ru-RU" sz="3600" smtClean="0">
                <a:latin typeface="Times New Roman" pitchFamily="18" charset="0"/>
              </a:rPr>
              <a:t>= 20 км/ч = 5,56 м/с.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8463" y="3171825"/>
            <a:ext cx="41735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План исследовательской работы: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685800" y="1560513"/>
            <a:ext cx="10131425" cy="498475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I</a:t>
            </a:r>
            <a:r>
              <a:rPr lang="ru-RU" sz="3200" smtClean="0">
                <a:latin typeface="Times New Roman" pitchFamily="18" charset="0"/>
              </a:rPr>
              <a:t>.Введение.</a:t>
            </a:r>
          </a:p>
          <a:p>
            <a:pPr eaLnBrk="1" hangingPunct="1"/>
            <a:r>
              <a:rPr lang="ru-RU" sz="3200" smtClean="0">
                <a:latin typeface="Times New Roman" pitchFamily="18" charset="0"/>
              </a:rPr>
              <a:t>1.1 Цель исследовательской работы.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</a:rPr>
              <a:t>II</a:t>
            </a:r>
            <a:r>
              <a:rPr lang="ru-RU" sz="3200" smtClean="0">
                <a:latin typeface="Times New Roman" pitchFamily="18" charset="0"/>
              </a:rPr>
              <a:t>.Теоретическая часть. </a:t>
            </a:r>
          </a:p>
          <a:p>
            <a:pPr eaLnBrk="1" hangingPunct="1"/>
            <a:r>
              <a:rPr lang="ru-RU" sz="3200" smtClean="0">
                <a:latin typeface="Times New Roman" pitchFamily="18" charset="0"/>
              </a:rPr>
              <a:t>2.1 Решение задачи о резонансе машин на дороге (сборник Рымкевич №436).</a:t>
            </a:r>
          </a:p>
          <a:p>
            <a:pPr eaLnBrk="1" hangingPunct="1"/>
            <a:r>
              <a:rPr lang="ru-RU" sz="3200" smtClean="0">
                <a:latin typeface="Times New Roman" pitchFamily="18" charset="0"/>
              </a:rPr>
              <a:t>2.2 Техническая часть.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</a:rPr>
              <a:t>III</a:t>
            </a:r>
            <a:r>
              <a:rPr lang="ru-RU" sz="3200" smtClean="0">
                <a:latin typeface="Times New Roman" pitchFamily="18" charset="0"/>
              </a:rPr>
              <a:t>. Практическая часть.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</a:rPr>
              <a:t>IV</a:t>
            </a:r>
            <a:r>
              <a:rPr lang="ru-RU" sz="3200" smtClean="0">
                <a:latin typeface="Times New Roman" pitchFamily="18" charset="0"/>
              </a:rPr>
              <a:t>. Примеры из истории. 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</a:rPr>
              <a:t>V</a:t>
            </a:r>
            <a:r>
              <a:rPr lang="ru-RU" sz="3200" smtClean="0">
                <a:latin typeface="Times New Roman" pitchFamily="18" charset="0"/>
              </a:rPr>
              <a:t>. Выводы.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</a:rPr>
              <a:t>VI</a:t>
            </a:r>
            <a:r>
              <a:rPr lang="ru-RU" sz="3200" smtClean="0">
                <a:latin typeface="Times New Roman" pitchFamily="18" charset="0"/>
              </a:rPr>
              <a:t>. Список используемой литературы.</a:t>
            </a:r>
          </a:p>
          <a:p>
            <a:pPr eaLnBrk="1" hangingPunct="1"/>
            <a:endParaRPr lang="ru-RU" sz="32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ъект 2"/>
          <p:cNvSpPr>
            <a:spLocks noGrp="1"/>
          </p:cNvSpPr>
          <p:nvPr>
            <p:ph idx="1"/>
          </p:nvPr>
        </p:nvSpPr>
        <p:spPr>
          <a:xfrm>
            <a:off x="342900" y="138113"/>
            <a:ext cx="11417300" cy="3332162"/>
          </a:xfrm>
        </p:spPr>
        <p:txBody>
          <a:bodyPr/>
          <a:lstStyle/>
          <a:p>
            <a:pPr marL="0" indent="0" algn="just" defTabSz="914400">
              <a:lnSpc>
                <a:spcPct val="90000"/>
              </a:lnSpc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Масса легковых автомобилей </a:t>
            </a:r>
            <a:r>
              <a:rPr lang="en-US" altLang="ru-RU" sz="320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колеблется от 1000 до 2500 кг.</a:t>
            </a:r>
            <a:endParaRPr lang="ru-RU" altLang="ru-RU" sz="3200" smtClean="0">
              <a:latin typeface="Times New Roman" pitchFamily="18" charset="0"/>
            </a:endParaRPr>
          </a:p>
          <a:p>
            <a:pPr marL="0" indent="0" algn="just" defTabSz="914400">
              <a:lnSpc>
                <a:spcPct val="90000"/>
              </a:lnSpc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Рессоры от седана имеют жесткость </a:t>
            </a:r>
            <a:r>
              <a:rPr lang="en-US" altLang="ru-RU" sz="320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=25000Н/м, а рессоры от универсала имеют </a:t>
            </a:r>
            <a:r>
              <a:rPr lang="en-US" altLang="ru-RU" sz="320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 = 29000Н/м. </a:t>
            </a:r>
          </a:p>
          <a:p>
            <a:pPr marL="0" indent="0" algn="just" defTabSz="914400">
              <a:lnSpc>
                <a:spcPct val="90000"/>
              </a:lnSpc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Самые мягкие УАЗовские рессоры (задние Хантер-Патриот) имеют жесткость </a:t>
            </a:r>
            <a:r>
              <a:rPr lang="en-US" altLang="ru-RU" sz="320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>= 40000 Н/м. Я произвёл теоретический расчёт расстояния между выбоинами при резонансе для Седана.</a:t>
            </a:r>
            <a:endParaRPr lang="ru-RU" altLang="ru-RU" sz="3200" smtClean="0">
              <a:latin typeface="Times New Roman" pitchFamily="18" charset="0"/>
            </a:endParaRPr>
          </a:p>
          <a:p>
            <a:pPr marL="0" indent="0" algn="just" defTabSz="914400">
              <a:lnSpc>
                <a:spcPct val="90000"/>
              </a:lnSpc>
              <a:spcAft>
                <a:spcPct val="0"/>
              </a:spcAft>
              <a:buClrTx/>
              <a:buSzTx/>
              <a:buFont typeface="Arial" charset="0"/>
              <a:buNone/>
            </a:pPr>
            <a:r>
              <a:rPr lang="ru-RU" altLang="ru-RU" sz="2400" smtClean="0">
                <a:cs typeface="Times New Roman" pitchFamily="18" charset="0"/>
              </a:rPr>
              <a:t>	</a:t>
            </a:r>
            <a:endParaRPr lang="ru-RU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3101975"/>
            <a:ext cx="85725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3101975"/>
            <a:ext cx="85725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3101975"/>
            <a:ext cx="85725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/>
          </p:cNvSpPr>
          <p:nvPr>
            <p:ph type="body" idx="4294967295"/>
          </p:nvPr>
        </p:nvSpPr>
        <p:spPr>
          <a:xfrm>
            <a:off x="280988" y="282575"/>
            <a:ext cx="11630025" cy="6318250"/>
          </a:xfrm>
        </p:spPr>
        <p:txBody>
          <a:bodyPr/>
          <a:lstStyle/>
          <a:p>
            <a:r>
              <a:rPr lang="ru-RU" sz="3600" b="1" smtClean="0">
                <a:latin typeface="Times New Roman" pitchFamily="18" charset="0"/>
              </a:rPr>
              <a:t>Характеристики Седана: </a:t>
            </a:r>
          </a:p>
          <a:p>
            <a:r>
              <a:rPr lang="ru-RU" sz="3600" b="1" smtClean="0">
                <a:latin typeface="Times New Roman" pitchFamily="18" charset="0"/>
              </a:rPr>
              <a:t>масса </a:t>
            </a:r>
            <a:r>
              <a:rPr lang="en-US" sz="3600" b="1" smtClean="0">
                <a:latin typeface="Times New Roman" pitchFamily="18" charset="0"/>
              </a:rPr>
              <a:t>M</a:t>
            </a:r>
            <a:r>
              <a:rPr lang="ru-RU" sz="3600" b="1" smtClean="0">
                <a:latin typeface="Times New Roman" pitchFamily="18" charset="0"/>
              </a:rPr>
              <a:t>=2000 кг, подрессоренная масса автомобиля на подвеске составляет </a:t>
            </a:r>
            <a:r>
              <a:rPr lang="en-US" sz="3600" b="1" smtClean="0">
                <a:latin typeface="Times New Roman" pitchFamily="18" charset="0"/>
              </a:rPr>
              <a:t>m</a:t>
            </a:r>
            <a:r>
              <a:rPr lang="ru-RU" sz="3600" b="1" smtClean="0">
                <a:latin typeface="Times New Roman" pitchFamily="18" charset="0"/>
              </a:rPr>
              <a:t>=(15/16)</a:t>
            </a:r>
            <a:r>
              <a:rPr lang="en-US" sz="3600" b="1" smtClean="0">
                <a:latin typeface="Times New Roman" pitchFamily="18" charset="0"/>
              </a:rPr>
              <a:t>M</a:t>
            </a:r>
            <a:r>
              <a:rPr lang="ru-RU" sz="3600" b="1" smtClean="0">
                <a:latin typeface="Times New Roman" pitchFamily="18" charset="0"/>
              </a:rPr>
              <a:t> = 1880 кг</a:t>
            </a:r>
          </a:p>
          <a:p>
            <a:r>
              <a:rPr lang="ru-RU" sz="3600" b="1" smtClean="0">
                <a:latin typeface="Times New Roman" pitchFamily="18" charset="0"/>
              </a:rPr>
              <a:t>жёсткость рессор </a:t>
            </a:r>
            <a:r>
              <a:rPr lang="en-US" sz="3600" b="1" smtClean="0">
                <a:latin typeface="Times New Roman" pitchFamily="18" charset="0"/>
              </a:rPr>
              <a:t>K</a:t>
            </a:r>
            <a:r>
              <a:rPr lang="ru-RU" sz="3600" b="1" smtClean="0">
                <a:latin typeface="Times New Roman" pitchFamily="18" charset="0"/>
              </a:rPr>
              <a:t>= 2,5 кг/мм = 25000Н/м.</a:t>
            </a:r>
            <a:endParaRPr lang="en-US" sz="3600" b="1" smtClean="0">
              <a:latin typeface="Times New Roman" pitchFamily="18" charset="0"/>
            </a:endParaRPr>
          </a:p>
          <a:p>
            <a:r>
              <a:rPr lang="en-US" sz="3600" b="1" smtClean="0">
                <a:latin typeface="Times New Roman" pitchFamily="18" charset="0"/>
              </a:rPr>
              <a:t>L</a:t>
            </a:r>
            <a:r>
              <a:rPr lang="ru-RU" sz="3600" smtClean="0">
                <a:latin typeface="Times New Roman" pitchFamily="18" charset="0"/>
              </a:rPr>
              <a:t>=</a:t>
            </a:r>
            <a:r>
              <a:rPr lang="ru-RU" sz="3600" b="1" smtClean="0">
                <a:latin typeface="Times New Roman" pitchFamily="18" charset="0"/>
              </a:rPr>
              <a:t>2π </a:t>
            </a:r>
            <a:r>
              <a:rPr lang="en-US" sz="3600" b="1" smtClean="0">
                <a:latin typeface="Times New Roman" pitchFamily="18" charset="0"/>
              </a:rPr>
              <a:t>V</a:t>
            </a:r>
            <a:r>
              <a:rPr lang="ru-RU" sz="3600" b="1" smtClean="0">
                <a:latin typeface="Times New Roman" pitchFamily="18" charset="0"/>
              </a:rPr>
              <a:t> (m/k)½  = 6,28×5,56 ×(1880/25000)½  = 9,6 м </a:t>
            </a:r>
            <a:endParaRPr lang="ru-RU" sz="3600" smtClean="0">
              <a:latin typeface="Times New Roman" pitchFamily="18" charset="0"/>
            </a:endParaRPr>
          </a:p>
          <a:p>
            <a:r>
              <a:rPr lang="ru-RU" sz="3600" smtClean="0">
                <a:latin typeface="Times New Roman" pitchFamily="18" charset="0"/>
              </a:rPr>
              <a:t>Теоретически полученные расчёты расстояния совпали с реально измеренным расстоянием между выбоинами на дороге. Между ближайшими чётными или нечётными ямами расстояние именно порядка 10 метров. Выбранная мною модель хорошо подходит для описания явления резонанса на дорогах.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ln>
                  <a:noFill/>
                </a:ln>
              </a:rPr>
              <a:t>3.4 РЕКОМЕНДАЦИИ ВОДИТЕЛЯМ</a:t>
            </a:r>
          </a:p>
        </p:txBody>
      </p:sp>
      <p:sp>
        <p:nvSpPr>
          <p:cNvPr id="40962" name="Объект 2"/>
          <p:cNvSpPr>
            <a:spLocks noGrp="1"/>
          </p:cNvSpPr>
          <p:nvPr>
            <p:ph idx="4294967295"/>
          </p:nvPr>
        </p:nvSpPr>
        <p:spPr>
          <a:xfrm>
            <a:off x="387350" y="1331913"/>
            <a:ext cx="11585575" cy="48291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/>
              <a:t>	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  <a:p>
            <a:pPr marL="0" indent="0" eaLnBrk="1" hangingPunct="1">
              <a:buFont typeface="Arial" charset="0"/>
              <a:buNone/>
            </a:pPr>
            <a:r>
              <a:rPr lang="ru-RU" sz="3600" smtClean="0">
                <a:latin typeface="Times New Roman" pitchFamily="18" charset="0"/>
              </a:rPr>
              <a:t>Автолюбители часто пользуются одними и теми же маршрутами. Им хорошо известны местонахождения наиболее опасных для транспорта выбоин и ям. Зная жесткость подвески и массу автомобиля, можно легко рассчитать скорость, при которой наблюдается резонанс. Рекомендую водителям избегать поездки на данной скорости, так как в итоге это может привести к поломке автомобиля и порче дорожного покрытия.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 bwMode="auto">
          <a:xfrm>
            <a:off x="611188" y="0"/>
            <a:ext cx="11061700" cy="13366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smtClean="0">
                <a:ln>
                  <a:noFill/>
                </a:ln>
              </a:rPr>
              <a:t>IV</a:t>
            </a:r>
            <a:r>
              <a:rPr lang="ru-RU" cap="none" smtClean="0">
                <a:ln>
                  <a:noFill/>
                </a:ln>
              </a:rPr>
              <a:t>.</a:t>
            </a:r>
            <a:r>
              <a:rPr lang="ru-RU" b="1" cap="none" smtClean="0">
                <a:ln>
                  <a:noFill/>
                </a:ln>
              </a:rPr>
              <a:t>ПРИМЕРЫ ИЗ ИСТОРИИ.</a:t>
            </a:r>
            <a:endParaRPr lang="ru-RU" cap="none" smtClean="0">
              <a:ln>
                <a:noFill/>
              </a:ln>
            </a:endParaRPr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>
          <a:xfrm>
            <a:off x="239713" y="900113"/>
            <a:ext cx="11256962" cy="57245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3600" smtClean="0">
                <a:latin typeface="Times New Roman" pitchFamily="18" charset="0"/>
              </a:rPr>
              <a:t>В истории известны случаи, когда вследствие резонанса происходило разрушение конструкций. Также к числу разрушений от резонанса относят Египетский мост в Санкт-Петербурге, который обрушился в тот момент, когда по нему шагала кавалерия (1905 год).</a:t>
            </a:r>
          </a:p>
          <a:p>
            <a:pPr algn="just" eaLnBrk="1" hangingPunct="1">
              <a:lnSpc>
                <a:spcPct val="80000"/>
              </a:lnSpc>
            </a:pPr>
            <a:endParaRPr lang="ru-RU" sz="360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ru-RU" sz="360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ru-RU" sz="32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58875" y="638175"/>
            <a:ext cx="9696450" cy="57578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ъект 2"/>
          <p:cNvSpPr>
            <a:spLocks noGrp="1"/>
          </p:cNvSpPr>
          <p:nvPr>
            <p:ph idx="1"/>
          </p:nvPr>
        </p:nvSpPr>
        <p:spPr>
          <a:xfrm>
            <a:off x="403225" y="623888"/>
            <a:ext cx="6089650" cy="5845175"/>
          </a:xfrm>
        </p:spPr>
        <p:txBody>
          <a:bodyPr/>
          <a:lstStyle/>
          <a:p>
            <a:pPr eaLnBrk="1" hangingPunct="1"/>
            <a:r>
              <a:rPr lang="ru-RU" sz="3600" smtClean="0">
                <a:latin typeface="Times New Roman" pitchFamily="18" charset="0"/>
              </a:rPr>
              <a:t>Перед вами изображение подвесного моста в городе Анже, что во Франции. В середине 19 века он был полностью разрушен, когда большой отряд солдат вздумал перейти его строевым шагом. Погибло по некоторым данным около 200 солдат!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14" y="289391"/>
            <a:ext cx="4773154" cy="2876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114" y="3283528"/>
            <a:ext cx="4773154" cy="3184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/>
          </p:cNvSpPr>
          <p:nvPr>
            <p:ph type="body" idx="4294967295"/>
          </p:nvPr>
        </p:nvSpPr>
        <p:spPr>
          <a:xfrm>
            <a:off x="266700" y="417513"/>
            <a:ext cx="11585575" cy="6183312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Все служившие в армии помнят, как при прохождении строем по мосту от командира звучала команда: «Отставить в ногу!». При прохождении строем по мосту с одновременным поднятием выпрямленной ноги до уровня колена военнослужащие опускают плоскость подошвы в один такт с усилием, которое сопровождается характерным шлепком.</a:t>
            </a:r>
          </a:p>
          <a:p>
            <a:r>
              <a:rPr lang="ru-RU" sz="3600" smtClean="0">
                <a:latin typeface="Times New Roman" pitchFamily="18" charset="0"/>
              </a:rPr>
              <a:t> При совпадении частоты внешней периодически действующей силы с собственной частотой свободных колебаний моста происходит явление резонанса, сопровождаемое резким увеличением амплитуды колебаний, что приводит к разрушению конструкции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10131425" cy="776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smtClean="0">
                <a:ln>
                  <a:noFill/>
                </a:ln>
              </a:rPr>
              <a:t>V</a:t>
            </a:r>
            <a:r>
              <a:rPr lang="ru-RU" cap="none" smtClean="0">
                <a:ln>
                  <a:noFill/>
                </a:ln>
              </a:rPr>
              <a:t>. </a:t>
            </a:r>
            <a:r>
              <a:rPr lang="ru-RU" sz="2800" b="1" cap="none" smtClean="0">
                <a:ln>
                  <a:noFill/>
                </a:ln>
                <a:latin typeface="Times New Roman" pitchFamily="18" charset="0"/>
              </a:rPr>
              <a:t>ВЫВОДЫ</a:t>
            </a:r>
            <a:endParaRPr lang="ru-RU" sz="2800" cap="none" smtClean="0">
              <a:ln>
                <a:noFill/>
              </a:ln>
              <a:latin typeface="Times New Roman" pitchFamily="18" charset="0"/>
            </a:endParaRPr>
          </a:p>
        </p:txBody>
      </p:sp>
      <p:sp>
        <p:nvSpPr>
          <p:cNvPr id="46082" name="Объект 2"/>
          <p:cNvSpPr>
            <a:spLocks noGrp="1"/>
          </p:cNvSpPr>
          <p:nvPr>
            <p:ph idx="1"/>
          </p:nvPr>
        </p:nvSpPr>
        <p:spPr>
          <a:xfrm>
            <a:off x="187325" y="525463"/>
            <a:ext cx="12004675" cy="6332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000" smtClean="0"/>
              <a:t>	</a:t>
            </a:r>
            <a:r>
              <a:rPr lang="ru-RU" sz="3200" smtClean="0">
                <a:latin typeface="Times New Roman" pitchFamily="18" charset="0"/>
              </a:rPr>
              <a:t>В ходе исследовательской работы я теоретически доказал и практически проверил, что расположенные на приблизительно одинаковых расстояниях выбоины вдоль дорог обусловлены резонансным раскачиванием машин на рессорах.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200" smtClean="0">
                <a:latin typeface="Times New Roman" pitchFamily="18" charset="0"/>
              </a:rPr>
              <a:t>Я исследовал это явление: измерил расстояния между выбоинами на дороге, а также рассчитал данные расстояния теоретически. Используя технические характеристики машин я сравнил полученные результаты и пришел к выводу, что выбранная мною модель «машина – пружинный маятник» наилучшим образом подходит для описания резонанса машин на дорогах.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200" smtClean="0">
                <a:latin typeface="Times New Roman" pitchFamily="18" charset="0"/>
              </a:rPr>
              <a:t>Также я изучил известные случаи проявления резонанса на дорогах и мостах в разных странах, поскольку эти исторические события имеют непосредственное отношение к моей работе.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/>
          </p:cNvSpPr>
          <p:nvPr>
            <p:ph type="body" idx="4294967295"/>
          </p:nvPr>
        </p:nvSpPr>
        <p:spPr>
          <a:xfrm>
            <a:off x="341313" y="387350"/>
            <a:ext cx="11406187" cy="6229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Практическая польза моей исследовательской работы заключатся в следующем: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1) Я исследовал условия возникновения явления резонанса и убедился в том, что теория колебаний применима для описания резонанса на дорогах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2) Я научился рассчитывать резонансную скорость автомобиля по формуле </a:t>
            </a:r>
            <a:r>
              <a:rPr lang="en-US" sz="3600" b="1" smtClean="0">
                <a:latin typeface="Times New Roman" pitchFamily="18" charset="0"/>
              </a:rPr>
              <a:t>V</a:t>
            </a:r>
            <a:r>
              <a:rPr lang="ru-RU" sz="3600" b="1" smtClean="0">
                <a:latin typeface="Times New Roman" pitchFamily="18" charset="0"/>
              </a:rPr>
              <a:t>= </a:t>
            </a:r>
            <a:r>
              <a:rPr lang="en-US" sz="3600" b="1" smtClean="0">
                <a:latin typeface="Times New Roman" pitchFamily="18" charset="0"/>
              </a:rPr>
              <a:t>L</a:t>
            </a:r>
            <a:r>
              <a:rPr lang="ru-RU" sz="3600" b="1" smtClean="0">
                <a:latin typeface="Times New Roman" pitchFamily="18" charset="0"/>
              </a:rPr>
              <a:t>(m/k)½ / 2π</a:t>
            </a:r>
            <a:r>
              <a:rPr lang="ru-RU" sz="3600" smtClean="0">
                <a:latin typeface="Times New Roman" pitchFamily="18" charset="0"/>
              </a:rPr>
              <a:t> , где </a:t>
            </a:r>
            <a:r>
              <a:rPr lang="en-US" sz="3600" smtClean="0">
                <a:latin typeface="Times New Roman" pitchFamily="18" charset="0"/>
              </a:rPr>
              <a:t>L- </a:t>
            </a:r>
            <a:r>
              <a:rPr lang="ru-RU" sz="3600" smtClean="0">
                <a:latin typeface="Times New Roman" pitchFamily="18" charset="0"/>
              </a:rPr>
              <a:t>расстояние между чётными или нечётными ямами на дороге,</a:t>
            </a:r>
            <a:r>
              <a:rPr lang="en-US" sz="3600" smtClean="0">
                <a:latin typeface="Times New Roman" pitchFamily="18" charset="0"/>
              </a:rPr>
              <a:t> K-</a:t>
            </a:r>
            <a:r>
              <a:rPr lang="ru-RU" sz="3600" smtClean="0">
                <a:latin typeface="Times New Roman" pitchFamily="18" charset="0"/>
              </a:rPr>
              <a:t> жёсткость пружин/рессор . </a:t>
            </a:r>
            <a:r>
              <a:rPr lang="en-US" sz="3600" smtClean="0">
                <a:latin typeface="Times New Roman" pitchFamily="18" charset="0"/>
              </a:rPr>
              <a:t>m</a:t>
            </a:r>
            <a:r>
              <a:rPr lang="ru-RU" sz="3600" smtClean="0">
                <a:latin typeface="Times New Roman" pitchFamily="18" charset="0"/>
              </a:rPr>
              <a:t>- масса автомобиля</a:t>
            </a:r>
            <a:r>
              <a:rPr lang="ru-RU" sz="3200" smtClean="0"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/>
          </p:cNvSpPr>
          <p:nvPr>
            <p:ph type="body" idx="4294967295"/>
          </p:nvPr>
        </p:nvSpPr>
        <p:spPr>
          <a:xfrm>
            <a:off x="355600" y="433388"/>
            <a:ext cx="11406188" cy="6076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3) Я составил рекомендации автолюбителям для предупреждения явления резонанса на дорогах: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  При вождении автотранспорта необходимо избегать скоростей, близких к резонансной, для предупреждения явления резонанса и предотвращения порчи автомобиля и дорог.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  Каждый водитель должен определить диапазон скоростей, безопасных для его автомобиля, рассчитав резонансную скорость по формуле </a:t>
            </a:r>
            <a:r>
              <a:rPr lang="en-US" sz="3600" b="1" smtClean="0">
                <a:latin typeface="Times New Roman" pitchFamily="18" charset="0"/>
              </a:rPr>
              <a:t>V</a:t>
            </a:r>
            <a:r>
              <a:rPr lang="ru-RU" sz="3600" b="1" smtClean="0">
                <a:latin typeface="Times New Roman" pitchFamily="18" charset="0"/>
              </a:rPr>
              <a:t>= </a:t>
            </a:r>
            <a:r>
              <a:rPr lang="en-US" sz="3600" b="1" smtClean="0">
                <a:latin typeface="Times New Roman" pitchFamily="18" charset="0"/>
              </a:rPr>
              <a:t>L</a:t>
            </a:r>
            <a:r>
              <a:rPr lang="ru-RU" sz="3600" b="1" smtClean="0">
                <a:latin typeface="Times New Roman" pitchFamily="18" charset="0"/>
              </a:rPr>
              <a:t>(m/k)½ / 2π</a:t>
            </a:r>
            <a:r>
              <a:rPr lang="ru-RU" sz="3600" smtClean="0">
                <a:latin typeface="Times New Roman" pitchFamily="18" charset="0"/>
              </a:rPr>
              <a:t> . </a:t>
            </a:r>
          </a:p>
          <a:p>
            <a:endParaRPr lang="ru-RU" sz="36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198438"/>
            <a:ext cx="10131425" cy="615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I</a:t>
            </a:r>
            <a:r>
              <a:rPr lang="ru-RU" sz="3200" dirty="0"/>
              <a:t>.</a:t>
            </a:r>
            <a:r>
              <a:rPr lang="ru-RU" sz="3200" b="1" dirty="0"/>
              <a:t>Введение.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217488" y="808038"/>
            <a:ext cx="11607800" cy="587533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В сборнике задач для 10-11-х классов автора А.П. Рымкевича в главе </a:t>
            </a:r>
            <a:r>
              <a:rPr lang="en-US" sz="3600" smtClean="0">
                <a:latin typeface="Times New Roman" pitchFamily="18" charset="0"/>
              </a:rPr>
              <a:t>IV </a:t>
            </a:r>
            <a:r>
              <a:rPr lang="ru-RU" sz="3600" smtClean="0">
                <a:latin typeface="Times New Roman" pitchFamily="18" charset="0"/>
              </a:rPr>
              <a:t>«Механические колебания и волны» приводится задача №436.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«На некоторых участках дороги встречаются расположенные на приблизительно одинаковых расстояниях выбоины (это обычно отмечается соответствующим дорожным знаком). Водитель вёл автомобиль по такому участку один раз порожним, а другой раз нагруженным. Сравнить скорости движения машины, при которых наступит резонансное раскачивание на рессорах».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/>
          </p:cNvSpPr>
          <p:nvPr>
            <p:ph type="body" idx="4294967295"/>
          </p:nvPr>
        </p:nvSpPr>
        <p:spPr>
          <a:xfrm>
            <a:off x="385763" y="508000"/>
            <a:ext cx="11526837" cy="6350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Каждый водитель должен определить диапазон скоростей, безопасных для его автомобиля, рассчитав резонансную скорость по формуле </a:t>
            </a:r>
            <a:r>
              <a:rPr lang="en-US" sz="3600" b="1" smtClean="0">
                <a:latin typeface="Times New Roman" pitchFamily="18" charset="0"/>
              </a:rPr>
              <a:t>V</a:t>
            </a:r>
            <a:r>
              <a:rPr lang="ru-RU" sz="3600" b="1" smtClean="0">
                <a:latin typeface="Times New Roman" pitchFamily="18" charset="0"/>
              </a:rPr>
              <a:t>= </a:t>
            </a:r>
            <a:r>
              <a:rPr lang="en-US" sz="3600" b="1" smtClean="0">
                <a:latin typeface="Times New Roman" pitchFamily="18" charset="0"/>
              </a:rPr>
              <a:t>L</a:t>
            </a:r>
            <a:r>
              <a:rPr lang="ru-RU" sz="3600" b="1" smtClean="0">
                <a:latin typeface="Times New Roman" pitchFamily="18" charset="0"/>
              </a:rPr>
              <a:t>(m/k)½ / 2π</a:t>
            </a:r>
            <a:r>
              <a:rPr lang="ru-RU" sz="3600" smtClean="0">
                <a:latin typeface="Times New Roman" pitchFamily="18" charset="0"/>
              </a:rPr>
              <a:t> 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Предлагаю брать </a:t>
            </a:r>
            <a:r>
              <a:rPr lang="en-US" sz="3600" b="1" smtClean="0">
                <a:latin typeface="Times New Roman" pitchFamily="18" charset="0"/>
              </a:rPr>
              <a:t>L=10 </a:t>
            </a:r>
            <a:r>
              <a:rPr lang="ru-RU" sz="3600" b="1" smtClean="0">
                <a:latin typeface="Times New Roman" pitchFamily="18" charset="0"/>
              </a:rPr>
              <a:t>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smtClean="0">
                <a:latin typeface="Times New Roman" pitchFamily="18" charset="0"/>
              </a:rPr>
              <a:t>Масса легковых автомобилей </a:t>
            </a:r>
            <a:r>
              <a:rPr lang="en-US" sz="3600" b="1" smtClean="0">
                <a:latin typeface="Times New Roman" pitchFamily="18" charset="0"/>
              </a:rPr>
              <a:t>M </a:t>
            </a:r>
            <a:r>
              <a:rPr lang="ru-RU" sz="3600" b="1" smtClean="0">
                <a:latin typeface="Times New Roman" pitchFamily="18" charset="0"/>
              </a:rPr>
              <a:t>колеблется от 1000 до 2500 кг</a:t>
            </a:r>
            <a:r>
              <a:rPr lang="ru-RU" sz="360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Рессоры от седана имеют жесткость </a:t>
            </a:r>
            <a:r>
              <a:rPr lang="en-US" sz="3600" smtClean="0">
                <a:latin typeface="Times New Roman" pitchFamily="18" charset="0"/>
              </a:rPr>
              <a:t>K</a:t>
            </a:r>
            <a:r>
              <a:rPr lang="ru-RU" sz="3600" smtClean="0">
                <a:latin typeface="Times New Roman" pitchFamily="18" charset="0"/>
              </a:rPr>
              <a:t> = 25000Н/м, а рессоры от универсала имеют </a:t>
            </a:r>
            <a:r>
              <a:rPr lang="en-US" sz="3600" smtClean="0">
                <a:latin typeface="Times New Roman" pitchFamily="18" charset="0"/>
              </a:rPr>
              <a:t>K</a:t>
            </a:r>
            <a:r>
              <a:rPr lang="ru-RU" sz="3600" smtClean="0">
                <a:latin typeface="Times New Roman" pitchFamily="18" charset="0"/>
              </a:rPr>
              <a:t> = 29000Н/м.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Самые мягкие УАЗовские рессоры (задние Хантер-Патриот) имеют жесткость </a:t>
            </a:r>
            <a:r>
              <a:rPr lang="en-US" sz="3600" smtClean="0">
                <a:latin typeface="Times New Roman" pitchFamily="18" charset="0"/>
              </a:rPr>
              <a:t>K</a:t>
            </a:r>
            <a:r>
              <a:rPr lang="ru-RU" sz="3600" smtClean="0">
                <a:latin typeface="Times New Roman" pitchFamily="18" charset="0"/>
              </a:rPr>
              <a:t>= 40000 Н/м.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 Для обеспечения благоприятной характеристики УАЗу нужно </a:t>
            </a:r>
            <a:r>
              <a:rPr lang="en-US" sz="3600" smtClean="0">
                <a:latin typeface="Times New Roman" pitchFamily="18" charset="0"/>
              </a:rPr>
              <a:t>K</a:t>
            </a:r>
            <a:r>
              <a:rPr lang="ru-RU" sz="3600" smtClean="0">
                <a:latin typeface="Times New Roman" pitchFamily="18" charset="0"/>
              </a:rPr>
              <a:t> =20000-30000 Н/м</a:t>
            </a:r>
          </a:p>
          <a:p>
            <a:endParaRPr lang="ru-RU" sz="36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 bwMode="auto">
          <a:xfrm>
            <a:off x="655638" y="0"/>
            <a:ext cx="10131425" cy="8953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cap="none" smtClean="0">
                <a:ln>
                  <a:noFill/>
                </a:ln>
              </a:rPr>
              <a:t>VI</a:t>
            </a:r>
            <a:r>
              <a:rPr lang="ru-RU" sz="3200" cap="none" smtClean="0">
                <a:ln>
                  <a:noFill/>
                </a:ln>
              </a:rPr>
              <a:t>. </a:t>
            </a:r>
            <a:r>
              <a:rPr lang="ru-RU" sz="3200" b="1" cap="none" smtClean="0">
                <a:ln>
                  <a:noFill/>
                </a:ln>
                <a:latin typeface="Times New Roman" pitchFamily="18" charset="0"/>
              </a:rPr>
              <a:t>СПИСОК ИСПОЛЬЗУЕМОЙ ЛИТЕРАТУРЫ.</a:t>
            </a:r>
            <a:r>
              <a:rPr lang="ru-RU" sz="3200" cap="none" smtClean="0">
                <a:ln>
                  <a:noFill/>
                </a:ln>
                <a:latin typeface="Times New Roman" pitchFamily="18" charset="0"/>
              </a:rPr>
              <a:t/>
            </a:r>
            <a:br>
              <a:rPr lang="ru-RU" sz="3200" cap="none" smtClean="0">
                <a:ln>
                  <a:noFill/>
                </a:ln>
                <a:latin typeface="Times New Roman" pitchFamily="18" charset="0"/>
              </a:rPr>
            </a:br>
            <a:endParaRPr lang="ru-RU" sz="3200" cap="none" smtClean="0">
              <a:ln>
                <a:noFill/>
              </a:ln>
              <a:latin typeface="Times New Roman" pitchFamily="18" charset="0"/>
            </a:endParaRPr>
          </a:p>
        </p:txBody>
      </p:sp>
      <p:sp>
        <p:nvSpPr>
          <p:cNvPr id="50178" name="Объект 2"/>
          <p:cNvSpPr>
            <a:spLocks noGrp="1"/>
          </p:cNvSpPr>
          <p:nvPr>
            <p:ph idx="1"/>
          </p:nvPr>
        </p:nvSpPr>
        <p:spPr>
          <a:xfrm>
            <a:off x="685800" y="1611313"/>
            <a:ext cx="10810875" cy="4883150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Times New Roman" pitchFamily="18" charset="0"/>
              </a:rPr>
              <a:t>1. Физика. Задачник. 10-11 классы. Пособие для общеобразовательных классов. А.П. Рымкевич, Москва, Дрофа, 2010</a:t>
            </a:r>
            <a:r>
              <a:rPr lang="en-US" sz="3200" smtClean="0">
                <a:latin typeface="Times New Roman" pitchFamily="18" charset="0"/>
              </a:rPr>
              <a:t> </a:t>
            </a:r>
            <a:endParaRPr lang="ru-RU" sz="3200" smtClean="0">
              <a:latin typeface="Times New Roman" pitchFamily="18" charset="0"/>
            </a:endParaRPr>
          </a:p>
          <a:p>
            <a:pPr eaLnBrk="1" hangingPunct="1"/>
            <a:r>
              <a:rPr lang="ru-RU" sz="3200" b="1" smtClean="0">
                <a:latin typeface="Times New Roman" pitchFamily="18" charset="0"/>
              </a:rPr>
              <a:t>2. </a:t>
            </a:r>
            <a:r>
              <a:rPr lang="ru-RU" sz="3200" smtClean="0">
                <a:latin typeface="Times New Roman" pitchFamily="18" charset="0"/>
              </a:rPr>
              <a:t>Упругие элементы подвески</a:t>
            </a:r>
            <a:r>
              <a:rPr lang="ru-RU" sz="3200" b="1" smtClean="0">
                <a:latin typeface="Times New Roman" pitchFamily="18" charset="0"/>
              </a:rPr>
              <a:t>       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http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://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www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.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monstrohod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.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ru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/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index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.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php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?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option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=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com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_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content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&amp;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view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=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article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&amp;</a:t>
            </a:r>
            <a:r>
              <a:rPr lang="en-US" sz="3200" b="1" u="sng" smtClean="0">
                <a:latin typeface="Times New Roman" pitchFamily="18" charset="0"/>
                <a:hlinkClick r:id="rId2"/>
              </a:rPr>
              <a:t>id</a:t>
            </a:r>
            <a:r>
              <a:rPr lang="ru-RU" sz="3200" b="1" u="sng" smtClean="0">
                <a:latin typeface="Times New Roman" pitchFamily="18" charset="0"/>
                <a:hlinkClick r:id="rId2"/>
              </a:rPr>
              <a:t>=6</a:t>
            </a:r>
            <a:r>
              <a:rPr lang="ru-RU" sz="3200" b="1" smtClean="0">
                <a:latin typeface="Times New Roman" pitchFamily="18" charset="0"/>
              </a:rPr>
              <a:t>  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</a:rPr>
              <a:t>3. </a:t>
            </a:r>
            <a:r>
              <a:rPr lang="ru-RU" sz="3200" smtClean="0">
                <a:latin typeface="Times New Roman" pitchFamily="18" charset="0"/>
              </a:rPr>
              <a:t>Интернет</a:t>
            </a:r>
            <a:r>
              <a:rPr lang="en-US" sz="3200" smtClean="0">
                <a:latin typeface="Times New Roman" pitchFamily="18" charset="0"/>
              </a:rPr>
              <a:t>-</a:t>
            </a:r>
            <a:r>
              <a:rPr lang="ru-RU" sz="3200" smtClean="0">
                <a:latin typeface="Times New Roman" pitchFamily="18" charset="0"/>
              </a:rPr>
              <a:t>журнал</a:t>
            </a:r>
            <a:r>
              <a:rPr lang="en-US" sz="3200" smtClean="0">
                <a:latin typeface="Times New Roman" pitchFamily="18" charset="0"/>
              </a:rPr>
              <a:t> «</a:t>
            </a:r>
            <a:r>
              <a:rPr lang="ru-RU" sz="3200" smtClean="0">
                <a:latin typeface="Times New Roman" pitchFamily="18" charset="0"/>
              </a:rPr>
              <a:t>Транспортные сооружения</a:t>
            </a:r>
            <a:r>
              <a:rPr lang="en-US" sz="3200" smtClean="0">
                <a:latin typeface="Times New Roman" pitchFamily="18" charset="0"/>
              </a:rPr>
              <a:t>» / Russian journal of transport engineering https://t-s.today/ 2017, </a:t>
            </a:r>
            <a:r>
              <a:rPr lang="ru-RU" sz="3200" smtClean="0">
                <a:latin typeface="Times New Roman" pitchFamily="18" charset="0"/>
              </a:rPr>
              <a:t>Том</a:t>
            </a:r>
            <a:r>
              <a:rPr lang="en-US" sz="3200" smtClean="0">
                <a:latin typeface="Times New Roman" pitchFamily="18" charset="0"/>
              </a:rPr>
              <a:t> 4, №4 / 2017, Vol 4, No 4 </a:t>
            </a:r>
            <a:r>
              <a:rPr lang="en-US" sz="3200" smtClean="0">
                <a:latin typeface="Times New Roman" pitchFamily="18" charset="0"/>
                <a:hlinkClick r:id="rId3"/>
              </a:rPr>
              <a:t>https://t-s.today/issues/vol4-no4.html</a:t>
            </a:r>
            <a:endParaRPr lang="ru-RU" sz="3200" smtClean="0">
              <a:latin typeface="Times New Roman" pitchFamily="18" charset="0"/>
            </a:endParaRPr>
          </a:p>
          <a:p>
            <a:pPr eaLnBrk="1" hangingPunct="1"/>
            <a:r>
              <a:rPr lang="ru-RU" sz="3200" smtClean="0">
                <a:latin typeface="Times New Roman" pitchFamily="18" charset="0"/>
              </a:rPr>
              <a:t>4. Учебник Г. Я. Мякишева, А. З. Синяков</a:t>
            </a:r>
            <a:r>
              <a:rPr lang="en-US" sz="3200" smtClean="0">
                <a:latin typeface="Times New Roman" pitchFamily="18" charset="0"/>
              </a:rPr>
              <a:t>;</a:t>
            </a:r>
            <a:r>
              <a:rPr lang="ru-RU" sz="3200" smtClean="0">
                <a:latin typeface="Times New Roman" pitchFamily="18" charset="0"/>
              </a:rPr>
              <a:t> Физика: Колебания и волны. 11 класс.: Учеб.для углуб. изучения физики.- М.: Дрофа, 2001. </a:t>
            </a:r>
          </a:p>
          <a:p>
            <a:pPr eaLnBrk="1" hangingPunct="1"/>
            <a:endParaRPr lang="ru-RU" sz="32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3"/>
          <p:cNvSpPr>
            <a:spLocks noGrp="1"/>
          </p:cNvSpPr>
          <p:nvPr>
            <p:ph type="ctrTitle"/>
          </p:nvPr>
        </p:nvSpPr>
        <p:spPr bwMode="auto">
          <a:xfrm>
            <a:off x="2716213" y="1789113"/>
            <a:ext cx="7197725" cy="2422525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ln>
                  <a:noFill/>
                </a:ln>
              </a:rPr>
              <a:t>СПАСИБО ЗА ВНИМАНИЕ</a:t>
            </a:r>
            <a:br>
              <a:rPr lang="ru-RU" cap="none" smtClean="0">
                <a:ln>
                  <a:noFill/>
                </a:ln>
              </a:rPr>
            </a:br>
            <a:r>
              <a:rPr lang="ru-RU" cap="none" smtClean="0">
                <a:ln>
                  <a:noFill/>
                </a:ln>
              </a:rPr>
              <a:t>2022 г.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type="body" idx="4294967295"/>
          </p:nvPr>
        </p:nvSpPr>
        <p:spPr>
          <a:xfrm>
            <a:off x="371475" y="387350"/>
            <a:ext cx="11360150" cy="6273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sz="3200" smtClean="0">
                <a:latin typeface="Times New Roman" pitchFamily="18" charset="0"/>
              </a:rPr>
              <a:t>Меня заинтересовала данная задача. Я вспомнил, что часто на выбоинах машины иногда сильно раскачиваются, так как возникает резонанс, и опытные водители изменяют скорость с целью уменьшения данного эффекта. Решив задачу из Рымкевича, я решил исследовать это явление: измерить расстояния между выбоинами на дороге, также рассчитать данные расстояния теоретически, используя технические характеристики машин, и сравнить полученные результаты.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3200" smtClean="0">
                <a:latin typeface="Times New Roman" pitchFamily="18" charset="0"/>
              </a:rPr>
              <a:t>Также я решил изучить известные случаи проявления резонанса на дорогах и мостах в разных странах, поскольку эти исторические события имеют непосредственное отношение к моей работе.</a:t>
            </a:r>
          </a:p>
          <a:p>
            <a:endParaRPr lang="ru-RU" sz="32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12192000" cy="6600825"/>
          </a:xfrm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sz="3600" smtClean="0">
                <a:solidFill>
                  <a:srgbClr val="FFC000"/>
                </a:solidFill>
                <a:latin typeface="Times New Roman" pitchFamily="18" charset="0"/>
              </a:rPr>
              <a:t>Цели практической работы:</a:t>
            </a:r>
          </a:p>
          <a:p>
            <a:pPr marL="342900" indent="-342900">
              <a:lnSpc>
                <a:spcPct val="80000"/>
              </a:lnSpc>
            </a:pPr>
            <a:endParaRPr lang="ru-RU" sz="3600" smtClean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</a:pPr>
            <a:r>
              <a:rPr lang="ru-RU" sz="3600" smtClean="0">
                <a:latin typeface="Times New Roman" pitchFamily="18" charset="0"/>
              </a:rPr>
              <a:t>Совершенствовать навыки исследовательской деятельности и измерения физических величин: измерить расстояния между выбоинами на дороге, также рассчитать данные расстояния при резонансе теоретически, используя технические характеристики машин, научиться правильно интерпретировать и сравнивать полученные результаты.</a:t>
            </a:r>
          </a:p>
          <a:p>
            <a:pPr marL="342900" indent="-342900">
              <a:lnSpc>
                <a:spcPct val="80000"/>
              </a:lnSpc>
            </a:pPr>
            <a:r>
              <a:rPr lang="ru-RU" sz="3600" smtClean="0">
                <a:latin typeface="Times New Roman" pitchFamily="18" charset="0"/>
              </a:rPr>
              <a:t>Получить практическую пользу от своей работы: составить рекомендации для водителей автотранспорта и разместить их в интернете.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body" idx="4294967295"/>
          </p:nvPr>
        </p:nvSpPr>
        <p:spPr>
          <a:xfrm>
            <a:off x="296863" y="419100"/>
            <a:ext cx="11480800" cy="6181725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Использовать полученный опыт исследования и описания механических колебаний для различных машин при их движении на дорогах.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Исследовать условия возникновения явления резонанса и убедиться в том, что теория колебаний применима для описания резонанса на дорогах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3600" smtClean="0">
                <a:latin typeface="Times New Roman" pitchFamily="18" charset="0"/>
              </a:rPr>
              <a:t> Научиться рассчитывать резонансную скорость автомобиля и определять диапазон скоростей, безопасных для автомобиля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>
                <a:latin typeface="Times New Roman" pitchFamily="18" charset="0"/>
              </a:rPr>
              <a:t>     Составить рекомендации автолюбителям для предупреждения явления резонанса на дорогах</a:t>
            </a:r>
          </a:p>
          <a:p>
            <a:endParaRPr lang="ru-RU" sz="36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/>
          </p:cNvSpPr>
          <p:nvPr>
            <p:ph type="body" idx="4294967295"/>
          </p:nvPr>
        </p:nvSpPr>
        <p:spPr>
          <a:xfrm>
            <a:off x="280988" y="342900"/>
            <a:ext cx="11599862" cy="6243638"/>
          </a:xfrm>
        </p:spPr>
        <p:txBody>
          <a:bodyPr/>
          <a:lstStyle/>
          <a:p>
            <a:r>
              <a:rPr lang="en-US" sz="3200" b="1" smtClean="0">
                <a:latin typeface="Times New Roman" pitchFamily="18" charset="0"/>
              </a:rPr>
              <a:t>II</a:t>
            </a:r>
            <a:r>
              <a:rPr lang="en-US" sz="3200" smtClean="0">
                <a:latin typeface="Times New Roman" pitchFamily="18" charset="0"/>
              </a:rPr>
              <a:t>.</a:t>
            </a:r>
            <a:r>
              <a:rPr lang="ru-RU" sz="3200" b="1" smtClean="0">
                <a:latin typeface="Times New Roman" pitchFamily="18" charset="0"/>
              </a:rPr>
              <a:t>Теоретическая часть.</a:t>
            </a:r>
            <a:r>
              <a:rPr lang="ru-RU" sz="3200" smtClean="0">
                <a:latin typeface="Times New Roman" pitchFamily="18" charset="0"/>
              </a:rPr>
              <a:t> </a:t>
            </a:r>
            <a:endParaRPr lang="ru-RU" sz="3200" b="1" smtClean="0">
              <a:latin typeface="Times New Roman" pitchFamily="18" charset="0"/>
            </a:endParaRPr>
          </a:p>
          <a:p>
            <a:r>
              <a:rPr lang="ru-RU" sz="3200" b="1" smtClean="0">
                <a:latin typeface="Times New Roman" pitchFamily="18" charset="0"/>
              </a:rPr>
              <a:t>2.1Решение задачи Р №436.</a:t>
            </a:r>
            <a:endParaRPr lang="ru-RU" sz="3200" smtClean="0">
              <a:latin typeface="Times New Roman" pitchFamily="18" charset="0"/>
            </a:endParaRPr>
          </a:p>
          <a:p>
            <a:r>
              <a:rPr lang="ru-RU" sz="3200" smtClean="0">
                <a:latin typeface="Times New Roman" pitchFamily="18" charset="0"/>
              </a:rPr>
              <a:t>Если в модели рассматривать машину как вертикальный пружинный маятник, то на пружине - рессорах жёсткостью </a:t>
            </a:r>
            <a:r>
              <a:rPr lang="en-US" sz="3200" b="1" smtClean="0">
                <a:latin typeface="Times New Roman" pitchFamily="18" charset="0"/>
              </a:rPr>
              <a:t>K </a:t>
            </a:r>
            <a:r>
              <a:rPr lang="ru-RU" sz="3200" smtClean="0">
                <a:latin typeface="Times New Roman" pitchFamily="18" charset="0"/>
              </a:rPr>
              <a:t>совершает колебания машина-груз массой </a:t>
            </a:r>
            <a:r>
              <a:rPr lang="en-US" sz="3200" b="1" smtClean="0">
                <a:latin typeface="Times New Roman" pitchFamily="18" charset="0"/>
              </a:rPr>
              <a:t>M</a:t>
            </a:r>
            <a:r>
              <a:rPr lang="en-US" sz="3200" smtClean="0">
                <a:latin typeface="Times New Roman" pitchFamily="18" charset="0"/>
              </a:rPr>
              <a:t> </a:t>
            </a:r>
            <a:r>
              <a:rPr lang="ru-RU" sz="3200" smtClean="0">
                <a:latin typeface="Times New Roman" pitchFamily="18" charset="0"/>
              </a:rPr>
              <a:t>с периодом собственных свободных колебаний  </a:t>
            </a:r>
            <a:r>
              <a:rPr lang="en-US" sz="3200" b="1" smtClean="0">
                <a:latin typeface="Times New Roman" pitchFamily="18" charset="0"/>
              </a:rPr>
              <a:t>T</a:t>
            </a:r>
            <a:r>
              <a:rPr lang="ru-RU" sz="3200" b="1" smtClean="0">
                <a:latin typeface="Times New Roman" pitchFamily="18" charset="0"/>
              </a:rPr>
              <a:t>=2π(m / k)½  </a:t>
            </a:r>
            <a:r>
              <a:rPr lang="ru-RU" sz="3200" smtClean="0">
                <a:latin typeface="Times New Roman" pitchFamily="18" charset="0"/>
              </a:rPr>
              <a:t>При резонансе период свободных колебаний равен времени движения автомобиля между выбоинами. </a:t>
            </a:r>
          </a:p>
          <a:p>
            <a:r>
              <a:rPr lang="ru-RU" sz="3200" smtClean="0">
                <a:latin typeface="Times New Roman" pitchFamily="18" charset="0"/>
              </a:rPr>
              <a:t>Проваливаясь в яму, колесо приобретает вертикальную составляющую скорости, для гашения которой требуется большая сила реакции, чем при горизонтальном качении машины.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/>
          </p:cNvSpPr>
          <p:nvPr>
            <p:ph type="body" idx="4294967295"/>
          </p:nvPr>
        </p:nvSpPr>
        <p:spPr>
          <a:xfrm>
            <a:off x="266700" y="312738"/>
            <a:ext cx="11630025" cy="6288087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</a:rPr>
              <a:t>Частота воздействия такой силы совпадает с собственной частотой колебаний рессор. Амплитуда колебаний  резко возрастает. При резонансе разрушительное действие на дорогу максимально.</a:t>
            </a:r>
          </a:p>
          <a:p>
            <a:r>
              <a:rPr lang="ru-RU" sz="3200" smtClean="0">
                <a:latin typeface="Times New Roman" pitchFamily="18" charset="0"/>
              </a:rPr>
              <a:t>Если </a:t>
            </a:r>
            <a:r>
              <a:rPr lang="en-US" sz="3200" smtClean="0">
                <a:latin typeface="Times New Roman" pitchFamily="18" charset="0"/>
              </a:rPr>
              <a:t>L</a:t>
            </a:r>
            <a:r>
              <a:rPr lang="ru-RU" sz="3200" smtClean="0">
                <a:latin typeface="Times New Roman" pitchFamily="18" charset="0"/>
              </a:rPr>
              <a:t>- расстояние между выбоинами, а </a:t>
            </a:r>
            <a:r>
              <a:rPr lang="en-US" sz="3200" smtClean="0">
                <a:latin typeface="Times New Roman" pitchFamily="18" charset="0"/>
              </a:rPr>
              <a:t>V</a:t>
            </a:r>
            <a:r>
              <a:rPr lang="ru-RU" sz="3200" smtClean="0">
                <a:latin typeface="Times New Roman" pitchFamily="18" charset="0"/>
              </a:rPr>
              <a:t> – скорость движения машины, то при резонансе </a:t>
            </a:r>
            <a:r>
              <a:rPr lang="en-US" sz="3200" b="1" smtClean="0">
                <a:latin typeface="Times New Roman" pitchFamily="18" charset="0"/>
              </a:rPr>
              <a:t>T</a:t>
            </a:r>
            <a:r>
              <a:rPr lang="ru-RU" sz="3200" b="1" smtClean="0">
                <a:latin typeface="Times New Roman" pitchFamily="18" charset="0"/>
              </a:rPr>
              <a:t>= τ, </a:t>
            </a:r>
            <a:r>
              <a:rPr lang="ru-RU" sz="3200" smtClean="0">
                <a:latin typeface="Times New Roman" pitchFamily="18" charset="0"/>
              </a:rPr>
              <a:t>то есть</a:t>
            </a:r>
            <a:r>
              <a:rPr lang="ru-RU" sz="3200" b="1" smtClean="0">
                <a:latin typeface="Times New Roman" pitchFamily="18" charset="0"/>
              </a:rPr>
              <a:t> 2π(m/k)½  = </a:t>
            </a:r>
            <a:r>
              <a:rPr lang="en-US" sz="3200" b="1" smtClean="0">
                <a:latin typeface="Times New Roman" pitchFamily="18" charset="0"/>
              </a:rPr>
              <a:t>L</a:t>
            </a:r>
            <a:r>
              <a:rPr lang="ru-RU" sz="3200" b="1" smtClean="0">
                <a:latin typeface="Times New Roman" pitchFamily="18" charset="0"/>
              </a:rPr>
              <a:t>/</a:t>
            </a:r>
            <a:r>
              <a:rPr lang="en-US" sz="3200" b="1" smtClean="0">
                <a:latin typeface="Times New Roman" pitchFamily="18" charset="0"/>
              </a:rPr>
              <a:t>V</a:t>
            </a:r>
            <a:r>
              <a:rPr lang="ru-RU" sz="3200" b="1" smtClean="0">
                <a:latin typeface="Times New Roman" pitchFamily="18" charset="0"/>
              </a:rPr>
              <a:t>. </a:t>
            </a:r>
            <a:r>
              <a:rPr lang="ru-RU" sz="3200" smtClean="0">
                <a:latin typeface="Times New Roman" pitchFamily="18" charset="0"/>
              </a:rPr>
              <a:t>Таким образом, </a:t>
            </a:r>
            <a:r>
              <a:rPr lang="en-US" sz="3200" b="1" smtClean="0">
                <a:latin typeface="Times New Roman" pitchFamily="18" charset="0"/>
              </a:rPr>
              <a:t>V</a:t>
            </a:r>
            <a:r>
              <a:rPr lang="ru-RU" sz="3200" b="1" smtClean="0">
                <a:latin typeface="Times New Roman" pitchFamily="18" charset="0"/>
              </a:rPr>
              <a:t>= </a:t>
            </a:r>
            <a:r>
              <a:rPr lang="en-US" sz="3200" b="1" smtClean="0">
                <a:latin typeface="Times New Roman" pitchFamily="18" charset="0"/>
              </a:rPr>
              <a:t>L</a:t>
            </a:r>
            <a:r>
              <a:rPr lang="ru-RU" sz="3200" b="1" smtClean="0">
                <a:latin typeface="Times New Roman" pitchFamily="18" charset="0"/>
              </a:rPr>
              <a:t>(m/k)½ / 2π</a:t>
            </a:r>
            <a:r>
              <a:rPr lang="ru-RU" sz="3200" smtClean="0">
                <a:latin typeface="Times New Roman" pitchFamily="18" charset="0"/>
              </a:rPr>
              <a:t> . </a:t>
            </a:r>
          </a:p>
          <a:p>
            <a:r>
              <a:rPr lang="ru-RU" sz="3200" smtClean="0">
                <a:latin typeface="Times New Roman" pitchFamily="18" charset="0"/>
              </a:rPr>
              <a:t>Из формулы следует, что чем больше масса автомобиля, тем меньше «резонансная» скорость движения.</a:t>
            </a:r>
          </a:p>
          <a:p>
            <a:r>
              <a:rPr lang="ru-RU" sz="3200" smtClean="0">
                <a:latin typeface="Times New Roman" pitchFamily="18" charset="0"/>
              </a:rPr>
              <a:t>Ответ к задаче. </a:t>
            </a:r>
          </a:p>
          <a:p>
            <a:r>
              <a:rPr lang="ru-RU" sz="3200" smtClean="0">
                <a:latin typeface="Times New Roman" pitchFamily="18" charset="0"/>
              </a:rPr>
              <a:t>У нагруженной машины  резонансная скорость меньше, чем у порожней.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/>
          </p:cNvSpPr>
          <p:nvPr>
            <p:ph type="body" idx="4294967295"/>
          </p:nvPr>
        </p:nvSpPr>
        <p:spPr>
          <a:xfrm>
            <a:off x="295275" y="268288"/>
            <a:ext cx="11585575" cy="6316662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2</a:t>
            </a:r>
            <a:r>
              <a:rPr lang="ru-RU" sz="3600" b="1" smtClean="0">
                <a:latin typeface="Times New Roman" pitchFamily="18" charset="0"/>
              </a:rPr>
              <a:t>.2 Техническая часть.</a:t>
            </a:r>
          </a:p>
          <a:p>
            <a:r>
              <a:rPr lang="ru-RU" sz="3200" b="1" smtClean="0">
                <a:latin typeface="Times New Roman" pitchFamily="18" charset="0"/>
              </a:rPr>
              <a:t> Садясь в машину, каждый опытный автомобилист обращает внимание на плавность хода транспортного средства, что обеспечивается его подвеской. Данный автомобильный узел построен с использованием амортизаторов с пружинами. Существует также категория машин, в которых необходимо обеспечить высокий уровень грузоподъёмности и надёжности подвески. Для этого вместо пружин используют рессоры. Рессора-это элемент подвески автомобиля, компенсирующий удары, толчки и колебания, возникающие из-за неровностей на дорогах.</a:t>
            </a:r>
            <a:r>
              <a:rPr lang="ru-RU" sz="3200" smtClean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793</TotalTime>
  <Words>1641</Words>
  <Application>Microsoft Office PowerPoint</Application>
  <PresentationFormat>Произвольный</PresentationFormat>
  <Paragraphs>107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32</vt:i4>
      </vt:variant>
    </vt:vector>
  </HeadingPairs>
  <TitlesOfParts>
    <vt:vector size="54" baseType="lpstr">
      <vt:lpstr>Arial</vt:lpstr>
      <vt:lpstr>Calibri Light</vt:lpstr>
      <vt:lpstr>Calibri</vt:lpstr>
      <vt:lpstr>Times New Roman</vt:lpstr>
      <vt:lpstr>Wingdings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Небеса</vt:lpstr>
      <vt:lpstr>Муниципальное общеобразовательное учреждение средняя общеобразовательная школа №4 с углубленным изучением отдельных предметов г. Фрязино Московской области </vt:lpstr>
      <vt:lpstr>ПЛАН ИССЛЕДОВАТЕЛЬСКОЙ РАБОТЫ: </vt:lpstr>
      <vt:lpstr>I.ВВЕДЕНИЕ.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РЕССОРА:</vt:lpstr>
      <vt:lpstr>Слайд 13</vt:lpstr>
      <vt:lpstr>КОМФОРТНАЯ ЧАСТОТА КОЛЕБАНИЙ</vt:lpstr>
      <vt:lpstr>III. ПРАКТИЧЕСКАЯ ЧАСТЬ</vt:lpstr>
      <vt:lpstr>Слайд 16</vt:lpstr>
      <vt:lpstr>Слайд 17</vt:lpstr>
      <vt:lpstr>Слайд 18</vt:lpstr>
      <vt:lpstr>Слайд 19</vt:lpstr>
      <vt:lpstr>Слайд 20</vt:lpstr>
      <vt:lpstr>Слайд 21</vt:lpstr>
      <vt:lpstr>3.4 РЕКОМЕНДАЦИИ ВОДИТЕЛЯМ</vt:lpstr>
      <vt:lpstr>IV.ПРИМЕРЫ ИЗ ИСТОРИИ.</vt:lpstr>
      <vt:lpstr>Слайд 24</vt:lpstr>
      <vt:lpstr>Слайд 25</vt:lpstr>
      <vt:lpstr>Слайд 26</vt:lpstr>
      <vt:lpstr>V. ВЫВОДЫ</vt:lpstr>
      <vt:lpstr>Слайд 28</vt:lpstr>
      <vt:lpstr>Слайд 29</vt:lpstr>
      <vt:lpstr>Слайд 30</vt:lpstr>
      <vt:lpstr>VI. СПИСОК ИСПОЛЬЗУЕМОЙ ЛИТЕРАТУРЫ. </vt:lpstr>
      <vt:lpstr>СПАСИБО ЗА ВНИМАНИЕ 2022 г.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исследовательской работы: «Исследование резонанса на дорогах»</dc:title>
  <dc:creator>Пользователь Windows</dc:creator>
  <cp:lastModifiedBy>User</cp:lastModifiedBy>
  <cp:revision>89</cp:revision>
  <dcterms:created xsi:type="dcterms:W3CDTF">2021-04-11T19:01:07Z</dcterms:created>
  <dcterms:modified xsi:type="dcterms:W3CDTF">2022-02-18T22:21:47Z</dcterms:modified>
</cp:coreProperties>
</file>