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Lst>
  <p:notesMasterIdLst>
    <p:notesMasterId r:id="rId16"/>
  </p:notesMasterIdLst>
  <p:sldIdLst>
    <p:sldId id="257" r:id="rId2"/>
    <p:sldId id="280" r:id="rId3"/>
    <p:sldId id="259" r:id="rId4"/>
    <p:sldId id="260" r:id="rId5"/>
    <p:sldId id="273" r:id="rId6"/>
    <p:sldId id="274" r:id="rId7"/>
    <p:sldId id="261" r:id="rId8"/>
    <p:sldId id="275" r:id="rId9"/>
    <p:sldId id="279" r:id="rId10"/>
    <p:sldId id="276" r:id="rId11"/>
    <p:sldId id="277" r:id="rId12"/>
    <p:sldId id="278" r:id="rId13"/>
    <p:sldId id="262" r:id="rId14"/>
    <p:sldId id="272" r:id="rId1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59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B83EA8-8262-4565-AE55-34E84915926C}" type="datetimeFigureOut">
              <a:rPr lang="ru-RU" smtClean="0"/>
              <a:t>04.03.2022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844C44-2E47-45D5-B7E3-6326731C472C}" type="slidenum">
              <a:rPr lang="ru-RU" smtClean="0"/>
              <a:t>‹#›</a:t>
            </a:fld>
            <a:endParaRPr lang="ru-RU"/>
          </a:p>
        </p:txBody>
      </p:sp>
    </p:spTree>
    <p:extLst>
      <p:ext uri="{BB962C8B-B14F-4D97-AF65-F5344CB8AC3E}">
        <p14:creationId xmlns:p14="http://schemas.microsoft.com/office/powerpoint/2010/main" val="1686611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2B82802-76C6-46ED-9321-54BAB8ECEC3E}" type="slidenum">
              <a:rPr lang="ru-RU" smtClean="0"/>
              <a:t>13</a:t>
            </a:fld>
            <a:endParaRPr lang="ru-RU"/>
          </a:p>
        </p:txBody>
      </p:sp>
    </p:spTree>
    <p:extLst>
      <p:ext uri="{BB962C8B-B14F-4D97-AF65-F5344CB8AC3E}">
        <p14:creationId xmlns:p14="http://schemas.microsoft.com/office/powerpoint/2010/main" val="2378214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672F2EB-7484-4340-B168-9729F361F8CB}" type="datetimeFigureOut">
              <a:rPr lang="ru-RU" smtClean="0"/>
              <a:t>04.03.2022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F0D5179-9139-4523-ADB0-23A29C253B07}" type="slidenum">
              <a:rPr lang="ru-RU" smtClean="0"/>
              <a:t>‹#›</a:t>
            </a:fld>
            <a:endParaRPr lang="ru-RU"/>
          </a:p>
        </p:txBody>
      </p:sp>
    </p:spTree>
    <p:extLst>
      <p:ext uri="{BB962C8B-B14F-4D97-AF65-F5344CB8AC3E}">
        <p14:creationId xmlns:p14="http://schemas.microsoft.com/office/powerpoint/2010/main" val="3330043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672F2EB-7484-4340-B168-9729F361F8CB}" type="datetimeFigureOut">
              <a:rPr lang="ru-RU" smtClean="0"/>
              <a:t>04.03.2022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F0D5179-9139-4523-ADB0-23A29C253B07}" type="slidenum">
              <a:rPr lang="ru-RU" smtClean="0"/>
              <a:t>‹#›</a:t>
            </a:fld>
            <a:endParaRPr lang="ru-RU"/>
          </a:p>
        </p:txBody>
      </p:sp>
    </p:spTree>
    <p:extLst>
      <p:ext uri="{BB962C8B-B14F-4D97-AF65-F5344CB8AC3E}">
        <p14:creationId xmlns:p14="http://schemas.microsoft.com/office/powerpoint/2010/main" val="3180117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672F2EB-7484-4340-B168-9729F361F8CB}" type="datetimeFigureOut">
              <a:rPr lang="ru-RU" smtClean="0"/>
              <a:t>04.03.2022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F0D5179-9139-4523-ADB0-23A29C253B07}"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624382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672F2EB-7484-4340-B168-9729F361F8CB}" type="datetimeFigureOut">
              <a:rPr lang="ru-RU" smtClean="0"/>
              <a:t>04.03.2022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F0D5179-9139-4523-ADB0-23A29C253B07}" type="slidenum">
              <a:rPr lang="ru-RU" smtClean="0"/>
              <a:t>‹#›</a:t>
            </a:fld>
            <a:endParaRPr lang="ru-RU"/>
          </a:p>
        </p:txBody>
      </p:sp>
    </p:spTree>
    <p:extLst>
      <p:ext uri="{BB962C8B-B14F-4D97-AF65-F5344CB8AC3E}">
        <p14:creationId xmlns:p14="http://schemas.microsoft.com/office/powerpoint/2010/main" val="212233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672F2EB-7484-4340-B168-9729F361F8CB}" type="datetimeFigureOut">
              <a:rPr lang="ru-RU" smtClean="0"/>
              <a:t>04.03.2022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F0D5179-9139-4523-ADB0-23A29C253B07}"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33954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672F2EB-7484-4340-B168-9729F361F8CB}" type="datetimeFigureOut">
              <a:rPr lang="ru-RU" smtClean="0"/>
              <a:t>04.03.2022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F0D5179-9139-4523-ADB0-23A29C253B07}" type="slidenum">
              <a:rPr lang="ru-RU" smtClean="0"/>
              <a:t>‹#›</a:t>
            </a:fld>
            <a:endParaRPr lang="ru-RU"/>
          </a:p>
        </p:txBody>
      </p:sp>
    </p:spTree>
    <p:extLst>
      <p:ext uri="{BB962C8B-B14F-4D97-AF65-F5344CB8AC3E}">
        <p14:creationId xmlns:p14="http://schemas.microsoft.com/office/powerpoint/2010/main" val="1939985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672F2EB-7484-4340-B168-9729F361F8CB}" type="datetimeFigureOut">
              <a:rPr lang="ru-RU" smtClean="0"/>
              <a:t>04.03.2022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F0D5179-9139-4523-ADB0-23A29C253B07}" type="slidenum">
              <a:rPr lang="ru-RU" smtClean="0"/>
              <a:t>‹#›</a:t>
            </a:fld>
            <a:endParaRPr lang="ru-RU"/>
          </a:p>
        </p:txBody>
      </p:sp>
    </p:spTree>
    <p:extLst>
      <p:ext uri="{BB962C8B-B14F-4D97-AF65-F5344CB8AC3E}">
        <p14:creationId xmlns:p14="http://schemas.microsoft.com/office/powerpoint/2010/main" val="205198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672F2EB-7484-4340-B168-9729F361F8CB}" type="datetimeFigureOut">
              <a:rPr lang="ru-RU" smtClean="0"/>
              <a:t>04.03.2022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F0D5179-9139-4523-ADB0-23A29C253B07}" type="slidenum">
              <a:rPr lang="ru-RU" smtClean="0"/>
              <a:t>‹#›</a:t>
            </a:fld>
            <a:endParaRPr lang="ru-RU"/>
          </a:p>
        </p:txBody>
      </p:sp>
    </p:spTree>
    <p:extLst>
      <p:ext uri="{BB962C8B-B14F-4D97-AF65-F5344CB8AC3E}">
        <p14:creationId xmlns:p14="http://schemas.microsoft.com/office/powerpoint/2010/main" val="3478848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672F2EB-7484-4340-B168-9729F361F8CB}" type="datetimeFigureOut">
              <a:rPr lang="ru-RU" smtClean="0"/>
              <a:t>04.03.2022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F0D5179-9139-4523-ADB0-23A29C253B07}" type="slidenum">
              <a:rPr lang="ru-RU" smtClean="0"/>
              <a:t>‹#›</a:t>
            </a:fld>
            <a:endParaRPr lang="ru-RU"/>
          </a:p>
        </p:txBody>
      </p:sp>
    </p:spTree>
    <p:extLst>
      <p:ext uri="{BB962C8B-B14F-4D97-AF65-F5344CB8AC3E}">
        <p14:creationId xmlns:p14="http://schemas.microsoft.com/office/powerpoint/2010/main" val="57015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672F2EB-7484-4340-B168-9729F361F8CB}" type="datetimeFigureOut">
              <a:rPr lang="ru-RU" smtClean="0"/>
              <a:t>04.03.2022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F0D5179-9139-4523-ADB0-23A29C253B07}" type="slidenum">
              <a:rPr lang="ru-RU" smtClean="0"/>
              <a:t>‹#›</a:t>
            </a:fld>
            <a:endParaRPr lang="ru-RU"/>
          </a:p>
        </p:txBody>
      </p:sp>
    </p:spTree>
    <p:extLst>
      <p:ext uri="{BB962C8B-B14F-4D97-AF65-F5344CB8AC3E}">
        <p14:creationId xmlns:p14="http://schemas.microsoft.com/office/powerpoint/2010/main" val="120321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672F2EB-7484-4340-B168-9729F361F8CB}" type="datetimeFigureOut">
              <a:rPr lang="ru-RU" smtClean="0"/>
              <a:t>04.03.2022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F0D5179-9139-4523-ADB0-23A29C253B07}" type="slidenum">
              <a:rPr lang="ru-RU" smtClean="0"/>
              <a:t>‹#›</a:t>
            </a:fld>
            <a:endParaRPr lang="ru-RU"/>
          </a:p>
        </p:txBody>
      </p:sp>
    </p:spTree>
    <p:extLst>
      <p:ext uri="{BB962C8B-B14F-4D97-AF65-F5344CB8AC3E}">
        <p14:creationId xmlns:p14="http://schemas.microsoft.com/office/powerpoint/2010/main" val="848099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E672F2EB-7484-4340-B168-9729F361F8CB}" type="datetimeFigureOut">
              <a:rPr lang="ru-RU" smtClean="0"/>
              <a:t>04.03.2022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F0D5179-9139-4523-ADB0-23A29C253B07}" type="slidenum">
              <a:rPr lang="ru-RU" smtClean="0"/>
              <a:t>‹#›</a:t>
            </a:fld>
            <a:endParaRPr lang="ru-RU"/>
          </a:p>
        </p:txBody>
      </p:sp>
    </p:spTree>
    <p:extLst>
      <p:ext uri="{BB962C8B-B14F-4D97-AF65-F5344CB8AC3E}">
        <p14:creationId xmlns:p14="http://schemas.microsoft.com/office/powerpoint/2010/main" val="1314911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E672F2EB-7484-4340-B168-9729F361F8CB}" type="datetimeFigureOut">
              <a:rPr lang="ru-RU" smtClean="0"/>
              <a:t>04.03.2022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F0D5179-9139-4523-ADB0-23A29C253B07}" type="slidenum">
              <a:rPr lang="ru-RU" smtClean="0"/>
              <a:t>‹#›</a:t>
            </a:fld>
            <a:endParaRPr lang="ru-RU"/>
          </a:p>
        </p:txBody>
      </p:sp>
    </p:spTree>
    <p:extLst>
      <p:ext uri="{BB962C8B-B14F-4D97-AF65-F5344CB8AC3E}">
        <p14:creationId xmlns:p14="http://schemas.microsoft.com/office/powerpoint/2010/main" val="2438701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72F2EB-7484-4340-B168-9729F361F8CB}" type="datetimeFigureOut">
              <a:rPr lang="ru-RU" smtClean="0"/>
              <a:t>04.03.2022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F0D5179-9139-4523-ADB0-23A29C253B07}" type="slidenum">
              <a:rPr lang="ru-RU" smtClean="0"/>
              <a:t>‹#›</a:t>
            </a:fld>
            <a:endParaRPr lang="ru-RU"/>
          </a:p>
        </p:txBody>
      </p:sp>
    </p:spTree>
    <p:extLst>
      <p:ext uri="{BB962C8B-B14F-4D97-AF65-F5344CB8AC3E}">
        <p14:creationId xmlns:p14="http://schemas.microsoft.com/office/powerpoint/2010/main" val="3598472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E672F2EB-7484-4340-B168-9729F361F8CB}" type="datetimeFigureOut">
              <a:rPr lang="ru-RU" smtClean="0"/>
              <a:t>04.03.2022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F0D5179-9139-4523-ADB0-23A29C253B07}" type="slidenum">
              <a:rPr lang="ru-RU" smtClean="0"/>
              <a:t>‹#›</a:t>
            </a:fld>
            <a:endParaRPr lang="ru-RU"/>
          </a:p>
        </p:txBody>
      </p:sp>
    </p:spTree>
    <p:extLst>
      <p:ext uri="{BB962C8B-B14F-4D97-AF65-F5344CB8AC3E}">
        <p14:creationId xmlns:p14="http://schemas.microsoft.com/office/powerpoint/2010/main" val="2870899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672F2EB-7484-4340-B168-9729F361F8CB}" type="datetimeFigureOut">
              <a:rPr lang="ru-RU" smtClean="0"/>
              <a:t>04.03.2022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F0D5179-9139-4523-ADB0-23A29C253B07}" type="slidenum">
              <a:rPr lang="ru-RU" smtClean="0"/>
              <a:t>‹#›</a:t>
            </a:fld>
            <a:endParaRPr lang="ru-RU"/>
          </a:p>
        </p:txBody>
      </p:sp>
    </p:spTree>
    <p:extLst>
      <p:ext uri="{BB962C8B-B14F-4D97-AF65-F5344CB8AC3E}">
        <p14:creationId xmlns:p14="http://schemas.microsoft.com/office/powerpoint/2010/main" val="4003309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672F2EB-7484-4340-B168-9729F361F8CB}" type="datetimeFigureOut">
              <a:rPr lang="ru-RU" smtClean="0"/>
              <a:t>04.03.2022</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F0D5179-9139-4523-ADB0-23A29C253B07}" type="slidenum">
              <a:rPr lang="ru-RU" smtClean="0"/>
              <a:t>‹#›</a:t>
            </a:fld>
            <a:endParaRPr lang="ru-RU"/>
          </a:p>
        </p:txBody>
      </p:sp>
    </p:spTree>
    <p:extLst>
      <p:ext uri="{BB962C8B-B14F-4D97-AF65-F5344CB8AC3E}">
        <p14:creationId xmlns:p14="http://schemas.microsoft.com/office/powerpoint/2010/main" val="107930757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3.xml"/><Relationship Id="rId5" Type="http://schemas.openxmlformats.org/officeDocument/2006/relationships/hyperlink" Target="https://disk.yandex.ru/i/XTkWRDiK6MXyzQ" TargetMode="Externa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 Target="slide5.xml"/><Relationship Id="rId7" Type="http://schemas.openxmlformats.org/officeDocument/2006/relationships/slide" Target="slide11.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slide" Target="slide10.xml"/><Relationship Id="rId5" Type="http://schemas.openxmlformats.org/officeDocument/2006/relationships/slide" Target="slide8.xml"/><Relationship Id="rId10" Type="http://schemas.openxmlformats.org/officeDocument/2006/relationships/slide" Target="slide14.xml"/><Relationship Id="rId4" Type="http://schemas.openxmlformats.org/officeDocument/2006/relationships/slide" Target="slide7.xml"/><Relationship Id="rId9" Type="http://schemas.openxmlformats.org/officeDocument/2006/relationships/slide" Target="slide13.xml"/></Relationships>
</file>

<file path=ppt/slides/_rels/slide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01336" y="1328721"/>
            <a:ext cx="8560525" cy="872066"/>
          </a:xfrm>
        </p:spPr>
        <p:txBody>
          <a:bodyPr/>
          <a:lstStyle/>
          <a:p>
            <a:r>
              <a:rPr lang="ru-RU" sz="4800" b="1" dirty="0"/>
              <a:t>Римский акведук: </a:t>
            </a:r>
            <a:r>
              <a:rPr lang="ru-RU" sz="4800" b="1" dirty="0" smtClean="0"/>
              <a:t/>
            </a:r>
            <a:br>
              <a:rPr lang="ru-RU" sz="4800" b="1" dirty="0" smtClean="0"/>
            </a:br>
            <a:r>
              <a:rPr lang="ru-RU" sz="4800" b="1" dirty="0" smtClean="0"/>
              <a:t>вы </a:t>
            </a:r>
            <a:r>
              <a:rPr lang="ru-RU" sz="4800" b="1" dirty="0" smtClean="0"/>
              <a:t>этого точно </a:t>
            </a:r>
            <a:r>
              <a:rPr lang="ru-RU" sz="4800" b="1" dirty="0"/>
              <a:t>не знали</a:t>
            </a:r>
          </a:p>
        </p:txBody>
      </p:sp>
      <p:sp>
        <p:nvSpPr>
          <p:cNvPr id="3" name="Подзаголовок 2"/>
          <p:cNvSpPr>
            <a:spLocks noGrp="1"/>
          </p:cNvSpPr>
          <p:nvPr>
            <p:ph type="subTitle" idx="1"/>
          </p:nvPr>
        </p:nvSpPr>
        <p:spPr>
          <a:xfrm>
            <a:off x="2786743" y="3276601"/>
            <a:ext cx="6662056" cy="3298370"/>
          </a:xfrm>
        </p:spPr>
        <p:txBody>
          <a:bodyPr>
            <a:normAutofit/>
          </a:bodyPr>
          <a:lstStyle/>
          <a:p>
            <a:r>
              <a:rPr lang="ru-RU" dirty="0">
                <a:solidFill>
                  <a:schemeClr val="tx1"/>
                </a:solidFill>
              </a:rPr>
              <a:t>Выполнил:</a:t>
            </a:r>
          </a:p>
          <a:p>
            <a:r>
              <a:rPr lang="ru-RU" dirty="0">
                <a:solidFill>
                  <a:schemeClr val="tx1"/>
                </a:solidFill>
              </a:rPr>
              <a:t>ученик </a:t>
            </a:r>
            <a:r>
              <a:rPr lang="ru-RU" dirty="0" smtClean="0">
                <a:solidFill>
                  <a:schemeClr val="tx1"/>
                </a:solidFill>
              </a:rPr>
              <a:t>9«А</a:t>
            </a:r>
            <a:r>
              <a:rPr lang="ru-RU" dirty="0">
                <a:solidFill>
                  <a:schemeClr val="tx1"/>
                </a:solidFill>
              </a:rPr>
              <a:t>» класса       </a:t>
            </a:r>
          </a:p>
          <a:p>
            <a:r>
              <a:rPr lang="ru-RU" dirty="0">
                <a:solidFill>
                  <a:schemeClr val="tx1"/>
                </a:solidFill>
              </a:rPr>
              <a:t>Микаелян </a:t>
            </a:r>
            <a:r>
              <a:rPr lang="ru-RU" dirty="0" err="1">
                <a:solidFill>
                  <a:schemeClr val="tx1"/>
                </a:solidFill>
              </a:rPr>
              <a:t>Темирлан</a:t>
            </a:r>
            <a:r>
              <a:rPr lang="ru-RU" dirty="0">
                <a:solidFill>
                  <a:schemeClr val="tx1"/>
                </a:solidFill>
              </a:rPr>
              <a:t> </a:t>
            </a:r>
            <a:r>
              <a:rPr lang="ru-RU" dirty="0" err="1">
                <a:solidFill>
                  <a:schemeClr val="tx1"/>
                </a:solidFill>
              </a:rPr>
              <a:t>Смбатович</a:t>
            </a:r>
            <a:endParaRPr lang="ru-RU" dirty="0">
              <a:solidFill>
                <a:schemeClr val="tx1"/>
              </a:solidFill>
            </a:endParaRPr>
          </a:p>
          <a:p>
            <a:r>
              <a:rPr lang="ru-RU" dirty="0">
                <a:solidFill>
                  <a:schemeClr val="tx1"/>
                </a:solidFill>
              </a:rPr>
              <a:t>Руководитель:</a:t>
            </a:r>
          </a:p>
          <a:p>
            <a:r>
              <a:rPr lang="ru-RU" dirty="0">
                <a:solidFill>
                  <a:schemeClr val="tx1"/>
                </a:solidFill>
              </a:rPr>
              <a:t> учитель физики </a:t>
            </a:r>
          </a:p>
          <a:p>
            <a:r>
              <a:rPr lang="ru-RU" dirty="0" err="1">
                <a:solidFill>
                  <a:schemeClr val="tx1"/>
                </a:solidFill>
              </a:rPr>
              <a:t>Бобуров</a:t>
            </a:r>
            <a:r>
              <a:rPr lang="ru-RU" dirty="0">
                <a:solidFill>
                  <a:schemeClr val="tx1"/>
                </a:solidFill>
              </a:rPr>
              <a:t> Александр Валентинович</a:t>
            </a:r>
          </a:p>
          <a:p>
            <a:pPr algn="ctr"/>
            <a:endParaRPr lang="ru-RU" dirty="0">
              <a:solidFill>
                <a:schemeClr val="tx1"/>
              </a:solidFill>
            </a:endParaRPr>
          </a:p>
          <a:p>
            <a:endParaRPr lang="ru-RU" dirty="0"/>
          </a:p>
        </p:txBody>
      </p:sp>
      <p:sp>
        <p:nvSpPr>
          <p:cNvPr id="9" name="TextBox 8"/>
          <p:cNvSpPr txBox="1"/>
          <p:nvPr/>
        </p:nvSpPr>
        <p:spPr>
          <a:xfrm>
            <a:off x="4212771" y="93617"/>
            <a:ext cx="5061232" cy="738664"/>
          </a:xfrm>
          <a:prstGeom prst="rect">
            <a:avLst/>
          </a:prstGeom>
          <a:noFill/>
        </p:spPr>
        <p:txBody>
          <a:bodyPr wrap="square" rtlCol="0">
            <a:spAutoFit/>
          </a:bodyPr>
          <a:lstStyle/>
          <a:p>
            <a:pPr algn="r"/>
            <a:r>
              <a:rPr lang="ru-RU" sz="1400" b="1" dirty="0"/>
              <a:t>Автономная некоммерческая организация</a:t>
            </a:r>
            <a:endParaRPr lang="ru-RU" sz="1400" dirty="0"/>
          </a:p>
          <a:p>
            <a:pPr algn="r"/>
            <a:r>
              <a:rPr lang="ru-RU" sz="1400" b="1" dirty="0"/>
              <a:t>Общеобразовательная организация</a:t>
            </a:r>
            <a:endParaRPr lang="ru-RU" sz="1400" dirty="0"/>
          </a:p>
          <a:p>
            <a:pPr algn="r"/>
            <a:r>
              <a:rPr lang="ru-RU" sz="1400" b="1" dirty="0"/>
              <a:t>   «Ш К О Л А   «П Р Е З И Д Е Н Т»</a:t>
            </a:r>
            <a:endParaRPr lang="ru-RU" sz="1400"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955" y="2200787"/>
            <a:ext cx="4573643" cy="4657214"/>
          </a:xfrm>
          <a:prstGeom prst="rect">
            <a:avLst/>
          </a:prstGeom>
        </p:spPr>
      </p:pic>
    </p:spTree>
    <p:extLst>
      <p:ext uri="{BB962C8B-B14F-4D97-AF65-F5344CB8AC3E}">
        <p14:creationId xmlns:p14="http://schemas.microsoft.com/office/powerpoint/2010/main" val="1238968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8373" y="710229"/>
            <a:ext cx="8954813" cy="5509200"/>
          </a:xfrm>
          <a:prstGeom prst="rect">
            <a:avLst/>
          </a:prstGeom>
        </p:spPr>
        <p:txBody>
          <a:bodyPr wrap="square">
            <a:spAutoFit/>
          </a:bodyPr>
          <a:lstStyle/>
          <a:p>
            <a:pPr indent="450215" algn="just">
              <a:spcAft>
                <a:spcPts val="0"/>
              </a:spcAft>
            </a:pPr>
            <a:r>
              <a:rPr lang="ru-RU" sz="1600" spc="10" dirty="0" smtClean="0">
                <a:effectLst/>
                <a:ea typeface="Calibri" panose="020F0502020204030204" pitchFamily="34" charset="0"/>
                <a:cs typeface="Times New Roman" panose="02020603050405020304" pitchFamily="18" charset="0"/>
              </a:rPr>
              <a:t>В дополнение к тому факту, что вода поднимается в сифоне до своего первоначального уровня, древнеримские строители должны были учитывать действие в сифоне трех сил.</a:t>
            </a:r>
          </a:p>
          <a:p>
            <a:pPr indent="450215" algn="just">
              <a:spcAft>
                <a:spcPts val="0"/>
              </a:spcAft>
            </a:pPr>
            <a:r>
              <a:rPr lang="ru-RU" sz="1600" spc="10" dirty="0" smtClean="0">
                <a:effectLst/>
                <a:ea typeface="Calibri" panose="020F0502020204030204" pitchFamily="34" charset="0"/>
                <a:cs typeface="Times New Roman" panose="02020603050405020304" pitchFamily="18" charset="0"/>
              </a:rPr>
              <a:t>Во-первых, это трение в трубах, которое замедляло течение воды настолько, что приходилось жертвовать высотой для того, чтобы обеспечить постоянный ток воды.</a:t>
            </a:r>
          </a:p>
          <a:p>
            <a:pPr indent="450215" algn="just">
              <a:spcAft>
                <a:spcPts val="0"/>
              </a:spcAft>
            </a:pPr>
            <a:r>
              <a:rPr lang="ru-RU" sz="1600" spc="10" dirty="0" smtClean="0">
                <a:effectLst/>
                <a:ea typeface="Calibri" panose="020F0502020204030204" pitchFamily="34" charset="0"/>
                <a:cs typeface="Times New Roman" panose="02020603050405020304" pitchFamily="18" charset="0"/>
              </a:rPr>
              <a:t>Во-вторых, статическое давление в трубе, зависящее от глубины ее закладки относительно исходного уровня воды. Статическое давление создается самим присутствием воды и действует одинаково во всех направлениях. Оно остается неизменным независимо от того, движется вода или нет.</a:t>
            </a:r>
          </a:p>
          <a:p>
            <a:pPr indent="450215" algn="just">
              <a:spcAft>
                <a:spcPts val="0"/>
              </a:spcAft>
            </a:pPr>
            <a:r>
              <a:rPr lang="ru-RU" sz="1600" spc="10" dirty="0" smtClean="0">
                <a:effectLst/>
                <a:ea typeface="Calibri" panose="020F0502020204030204" pitchFamily="34" charset="0"/>
                <a:cs typeface="Times New Roman" panose="02020603050405020304" pitchFamily="18" charset="0"/>
              </a:rPr>
              <a:t>В-третьих, инерционный напор, создаваемый водой в перегибах трубопроводов при ее движении. Инерционный напор направлен вовне по отношению к изгибу.</a:t>
            </a:r>
          </a:p>
          <a:p>
            <a:pPr indent="450215" algn="just">
              <a:spcAft>
                <a:spcPts val="0"/>
              </a:spcAft>
            </a:pPr>
            <a:r>
              <a:rPr lang="ru-RU" sz="1600" spc="10" dirty="0" smtClean="0">
                <a:effectLst/>
                <a:ea typeface="Calibri" panose="020F0502020204030204" pitchFamily="34" charset="0"/>
                <a:cs typeface="Times New Roman" panose="02020603050405020304" pitchFamily="18" charset="0"/>
              </a:rPr>
              <a:t>Вторая сила действует всегда, когда сифон наполнен водой. Все три силы находятся в действии, только когда сифон наполнен и пропускает воду.</a:t>
            </a:r>
          </a:p>
          <a:p>
            <a:pPr indent="450215" algn="just">
              <a:spcAft>
                <a:spcPts val="0"/>
              </a:spcAft>
            </a:pPr>
            <a:r>
              <a:rPr lang="ru-RU" sz="1600" spc="10" dirty="0" smtClean="0">
                <a:effectLst/>
                <a:ea typeface="Calibri" panose="020F0502020204030204" pitchFamily="34" charset="0"/>
                <a:cs typeface="Times New Roman" panose="02020603050405020304" pitchFamily="18" charset="0"/>
              </a:rPr>
              <a:t>Сифоны приходилось периодически освобождать от воды для чистки и ремонта. При наполнении труб водой инерционный напор может достигать критической величины. Воду нужно было впускать медленно и постепенно до наполнения трубы. Если же затворы открывали резко, вода, обрушиваясь с высоты и ударяя в первый перегиб трубы, могла ее разрушить. Отсечка воды для дренажа трубы также должна была производиться постепенно; в противном случае, т.е. при резком закрытии затвора, могло возникать явление гидравлического удара в результате распространения ударной волны в обратную сторону вдоль внезапно остановленного столба движущейся воды. Это также могло вызывать серьезные повреждения труб.</a:t>
            </a:r>
          </a:p>
        </p:txBody>
      </p:sp>
      <p:sp>
        <p:nvSpPr>
          <p:cNvPr id="3" name="Заголовок 1">
            <a:extLst>
              <a:ext uri="{FF2B5EF4-FFF2-40B4-BE49-F238E27FC236}">
                <a16:creationId xmlns="" xmlns:a16="http://schemas.microsoft.com/office/drawing/2014/main" id="{98596451-DE5A-488E-B462-1EC5D2A32BA9}"/>
              </a:ext>
            </a:extLst>
          </p:cNvPr>
          <p:cNvSpPr txBox="1">
            <a:spLocks/>
          </p:cNvSpPr>
          <p:nvPr/>
        </p:nvSpPr>
        <p:spPr>
          <a:xfrm>
            <a:off x="297506" y="131298"/>
            <a:ext cx="8596668" cy="445256"/>
          </a:xfrm>
          <a:prstGeom prst="rect">
            <a:avLst/>
          </a:prstGeom>
        </p:spPr>
        <p:txBody>
          <a:bodyPr>
            <a:normAutofit fontScale="75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dirty="0" smtClean="0"/>
              <a:t>Инженерный гений Древнего Рима</a:t>
            </a:r>
            <a:endParaRPr lang="ru-RU" dirty="0"/>
          </a:p>
        </p:txBody>
      </p:sp>
      <p:sp>
        <p:nvSpPr>
          <p:cNvPr id="4" name="Управляющая кнопка: возврат 3">
            <a:hlinkClick r:id="rId2" action="ppaction://hlinksldjump" highlightClick="1"/>
          </p:cNvPr>
          <p:cNvSpPr/>
          <p:nvPr/>
        </p:nvSpPr>
        <p:spPr>
          <a:xfrm>
            <a:off x="11086012" y="5747657"/>
            <a:ext cx="1042416" cy="1042416"/>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30214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8596451-DE5A-488E-B462-1EC5D2A32BA9}"/>
              </a:ext>
            </a:extLst>
          </p:cNvPr>
          <p:cNvSpPr txBox="1">
            <a:spLocks/>
          </p:cNvSpPr>
          <p:nvPr/>
        </p:nvSpPr>
        <p:spPr>
          <a:xfrm>
            <a:off x="297506" y="131298"/>
            <a:ext cx="8596668" cy="445256"/>
          </a:xfrm>
          <a:prstGeom prst="rect">
            <a:avLst/>
          </a:prstGeom>
        </p:spPr>
        <p:txBody>
          <a:bodyPr>
            <a:normAutofit fontScale="75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dirty="0" smtClean="0"/>
              <a:t>Концепция проекта</a:t>
            </a:r>
            <a:endParaRPr lang="ru-RU" dirty="0"/>
          </a:p>
        </p:txBody>
      </p:sp>
      <p:sp>
        <p:nvSpPr>
          <p:cNvPr id="4" name="Прямоугольник 3"/>
          <p:cNvSpPr/>
          <p:nvPr/>
        </p:nvSpPr>
        <p:spPr>
          <a:xfrm>
            <a:off x="147143" y="981157"/>
            <a:ext cx="5980387" cy="3693319"/>
          </a:xfrm>
          <a:prstGeom prst="rect">
            <a:avLst/>
          </a:prstGeom>
        </p:spPr>
        <p:txBody>
          <a:bodyPr wrap="square">
            <a:spAutoFit/>
          </a:bodyPr>
          <a:lstStyle/>
          <a:p>
            <a:r>
              <a:rPr lang="ru-RU" dirty="0" smtClean="0"/>
              <a:t>Для создания макета выбрана ситуация с двумя возвышениями, для которых имеется незначительный гидравлический градиент (перепад высот). В макете не соблюдены масштабы, особенно, это касается труб, поскольку выбор материала не очень большой. </a:t>
            </a:r>
          </a:p>
          <a:p>
            <a:r>
              <a:rPr lang="ru-RU" dirty="0" smtClean="0"/>
              <a:t>При обсуждении макета изначально было принято решение использовать возможности школьного 3d принтера для создания необходимых элементов: моста, напорного и приёмного резервуаров. Такое решение позволило избежать проблем с гидроизоляцией в том числе и в местах соединения трубы и резервуаров. </a:t>
            </a:r>
            <a:endParaRPr lang="ru-RU" dirty="0"/>
          </a:p>
        </p:txBody>
      </p:sp>
      <p:pic>
        <p:nvPicPr>
          <p:cNvPr id="5" name="Рисунок 4"/>
          <p:cNvPicPr/>
          <p:nvPr/>
        </p:nvPicPr>
        <p:blipFill>
          <a:blip r:embed="rId2"/>
          <a:stretch>
            <a:fillRect/>
          </a:stretch>
        </p:blipFill>
        <p:spPr>
          <a:xfrm>
            <a:off x="6337737" y="688010"/>
            <a:ext cx="5719435" cy="4367048"/>
          </a:xfrm>
          <a:prstGeom prst="rect">
            <a:avLst/>
          </a:prstGeom>
        </p:spPr>
      </p:pic>
      <p:sp>
        <p:nvSpPr>
          <p:cNvPr id="6" name="TextBox 5"/>
          <p:cNvSpPr txBox="1"/>
          <p:nvPr/>
        </p:nvSpPr>
        <p:spPr>
          <a:xfrm>
            <a:off x="9523276" y="4408727"/>
            <a:ext cx="2668724" cy="646331"/>
          </a:xfrm>
          <a:prstGeom prst="rect">
            <a:avLst/>
          </a:prstGeom>
          <a:noFill/>
        </p:spPr>
        <p:txBody>
          <a:bodyPr wrap="square" rtlCol="0">
            <a:spAutoFit/>
          </a:bodyPr>
          <a:lstStyle/>
          <a:p>
            <a:r>
              <a:rPr lang="ru-RU" dirty="0" smtClean="0"/>
              <a:t>Резервуары</a:t>
            </a:r>
          </a:p>
          <a:p>
            <a:r>
              <a:rPr lang="ru-RU" dirty="0" smtClean="0"/>
              <a:t>3</a:t>
            </a:r>
            <a:r>
              <a:rPr lang="en-US" dirty="0" smtClean="0"/>
              <a:t>d</a:t>
            </a:r>
            <a:r>
              <a:rPr lang="ru-RU" dirty="0" smtClean="0"/>
              <a:t> модель для печати</a:t>
            </a:r>
            <a:endParaRPr lang="ru-RU" dirty="0"/>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8546" y="4639003"/>
            <a:ext cx="2806262" cy="2104697"/>
          </a:xfrm>
          <a:prstGeom prst="rect">
            <a:avLst/>
          </a:prstGeom>
        </p:spPr>
      </p:pic>
      <p:sp>
        <p:nvSpPr>
          <p:cNvPr id="8" name="TextBox 7"/>
          <p:cNvSpPr txBox="1"/>
          <p:nvPr/>
        </p:nvSpPr>
        <p:spPr>
          <a:xfrm>
            <a:off x="5809678" y="6254436"/>
            <a:ext cx="3387777" cy="369332"/>
          </a:xfrm>
          <a:prstGeom prst="rect">
            <a:avLst/>
          </a:prstGeom>
          <a:noFill/>
        </p:spPr>
        <p:txBody>
          <a:bodyPr wrap="square" rtlCol="0">
            <a:spAutoFit/>
          </a:bodyPr>
          <a:lstStyle/>
          <a:p>
            <a:r>
              <a:rPr lang="ru-RU" dirty="0" smtClean="0"/>
              <a:t>3</a:t>
            </a:r>
            <a:r>
              <a:rPr lang="en-US" dirty="0" smtClean="0"/>
              <a:t>d</a:t>
            </a:r>
            <a:r>
              <a:rPr lang="ru-RU" dirty="0" smtClean="0"/>
              <a:t> модель мостовой части</a:t>
            </a:r>
            <a:endParaRPr lang="ru-RU" dirty="0"/>
          </a:p>
        </p:txBody>
      </p:sp>
      <p:sp>
        <p:nvSpPr>
          <p:cNvPr id="9" name="Управляющая кнопка: возврат 8">
            <a:hlinkClick r:id="rId4" action="ppaction://hlinksldjump" highlightClick="1"/>
          </p:cNvPr>
          <p:cNvSpPr/>
          <p:nvPr/>
        </p:nvSpPr>
        <p:spPr>
          <a:xfrm>
            <a:off x="11086012" y="5747657"/>
            <a:ext cx="1042416" cy="1042416"/>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51393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422761" y="78376"/>
            <a:ext cx="6753102" cy="531223"/>
          </a:xfrm>
          <a:prstGeom prst="rect">
            <a:avLst/>
          </a:prstGeom>
        </p:spPr>
        <p:txBody>
          <a:bodyP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2800" dirty="0"/>
              <a:t>Краткий видео обзор. Как это работает</a:t>
            </a:r>
          </a:p>
        </p:txBody>
      </p:sp>
      <p:pic>
        <p:nvPicPr>
          <p:cNvPr id="5" name="Акведук">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09599"/>
            <a:ext cx="11086066" cy="6245671"/>
          </a:xfrm>
          <a:prstGeom prst="rect">
            <a:avLst/>
          </a:prstGeom>
        </p:spPr>
      </p:pic>
      <p:sp>
        <p:nvSpPr>
          <p:cNvPr id="6" name="Управляющая кнопка: фильм 5">
            <a:hlinkClick r:id="rId5" highlightClick="1"/>
          </p:cNvPr>
          <p:cNvSpPr/>
          <p:nvPr/>
        </p:nvSpPr>
        <p:spPr>
          <a:xfrm>
            <a:off x="11086066" y="609599"/>
            <a:ext cx="1042416" cy="10424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extLst>
              <a:ext uri="{FF2B5EF4-FFF2-40B4-BE49-F238E27FC236}">
                <a16:creationId xmlns="" xmlns:a16="http://schemas.microsoft.com/office/drawing/2014/main" id="{F258000F-DDC1-4AE9-BB99-1B7E89E5BCCF}"/>
              </a:ext>
            </a:extLst>
          </p:cNvPr>
          <p:cNvSpPr/>
          <p:nvPr/>
        </p:nvSpPr>
        <p:spPr>
          <a:xfrm>
            <a:off x="9972728" y="102525"/>
            <a:ext cx="2183611" cy="400110"/>
          </a:xfrm>
          <a:prstGeom prst="rect">
            <a:avLst/>
          </a:prstGeom>
          <a:noFill/>
        </p:spPr>
        <p:txBody>
          <a:bodyPr wrap="none" lIns="91440" tIns="45720" rIns="91440" bIns="45720">
            <a:spAutoFit/>
          </a:bodyPr>
          <a:lstStyle/>
          <a:p>
            <a:r>
              <a:rPr lang="ru-RU" sz="2000" b="0" cap="none" spc="0" dirty="0" smtClean="0">
                <a:ln w="0"/>
                <a:solidFill>
                  <a:schemeClr val="bg1"/>
                </a:solidFill>
                <a:effectLst>
                  <a:outerShdw blurRad="38100" dist="25400" dir="5400000" algn="ctr" rotWithShape="0">
                    <a:srgbClr val="6E747A">
                      <a:alpha val="43000"/>
                    </a:srgbClr>
                  </a:outerShdw>
                </a:effectLst>
              </a:rPr>
              <a:t>Ссылка на видео</a:t>
            </a:r>
            <a:endParaRPr lang="ru-RU" sz="2000" b="0" cap="none" spc="0" dirty="0">
              <a:ln w="0"/>
              <a:solidFill>
                <a:schemeClr val="bg1"/>
              </a:solidFill>
              <a:effectLst>
                <a:outerShdw blurRad="38100" dist="25400" dir="5400000" algn="ctr" rotWithShape="0">
                  <a:srgbClr val="6E747A">
                    <a:alpha val="43000"/>
                  </a:srgbClr>
                </a:outerShdw>
              </a:effectLst>
            </a:endParaRPr>
          </a:p>
        </p:txBody>
      </p:sp>
      <p:sp>
        <p:nvSpPr>
          <p:cNvPr id="8" name="Управляющая кнопка: возврат 7">
            <a:hlinkClick r:id="rId6" action="ppaction://hlinksldjump" highlightClick="1"/>
          </p:cNvPr>
          <p:cNvSpPr/>
          <p:nvPr/>
        </p:nvSpPr>
        <p:spPr>
          <a:xfrm>
            <a:off x="11086012" y="5747657"/>
            <a:ext cx="1042416" cy="1042416"/>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9717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Таблица 7"/>
          <p:cNvGraphicFramePr>
            <a:graphicFrameLocks noGrp="1"/>
          </p:cNvGraphicFramePr>
          <p:nvPr>
            <p:extLst>
              <p:ext uri="{D42A27DB-BD31-4B8C-83A1-F6EECF244321}">
                <p14:modId xmlns:p14="http://schemas.microsoft.com/office/powerpoint/2010/main" val="1615290524"/>
              </p:ext>
            </p:extLst>
          </p:nvPr>
        </p:nvGraphicFramePr>
        <p:xfrm>
          <a:off x="258880" y="1560885"/>
          <a:ext cx="8815451" cy="3124327"/>
        </p:xfrm>
        <a:graphic>
          <a:graphicData uri="http://schemas.openxmlformats.org/drawingml/2006/table">
            <a:tbl>
              <a:tblPr firstRow="1" firstCol="1" bandRow="1">
                <a:tableStyleId>{5C22544A-7EE6-4342-B048-85BDC9FD1C3A}</a:tableStyleId>
              </a:tblPr>
              <a:tblGrid>
                <a:gridCol w="590102">
                  <a:extLst>
                    <a:ext uri="{9D8B030D-6E8A-4147-A177-3AD203B41FA5}">
                      <a16:colId xmlns="" xmlns:a16="http://schemas.microsoft.com/office/drawing/2014/main" val="20000"/>
                    </a:ext>
                  </a:extLst>
                </a:gridCol>
                <a:gridCol w="5234336">
                  <a:extLst>
                    <a:ext uri="{9D8B030D-6E8A-4147-A177-3AD203B41FA5}">
                      <a16:colId xmlns="" xmlns:a16="http://schemas.microsoft.com/office/drawing/2014/main" val="20001"/>
                    </a:ext>
                  </a:extLst>
                </a:gridCol>
                <a:gridCol w="1388636">
                  <a:extLst>
                    <a:ext uri="{9D8B030D-6E8A-4147-A177-3AD203B41FA5}">
                      <a16:colId xmlns="" xmlns:a16="http://schemas.microsoft.com/office/drawing/2014/main" val="20002"/>
                    </a:ext>
                  </a:extLst>
                </a:gridCol>
                <a:gridCol w="1602377">
                  <a:extLst>
                    <a:ext uri="{9D8B030D-6E8A-4147-A177-3AD203B41FA5}">
                      <a16:colId xmlns="" xmlns:a16="http://schemas.microsoft.com/office/drawing/2014/main" val="20003"/>
                    </a:ext>
                  </a:extLst>
                </a:gridCol>
              </a:tblGrid>
              <a:tr h="620816">
                <a:tc>
                  <a:txBody>
                    <a:bodyPr/>
                    <a:lstStyle/>
                    <a:p>
                      <a:pPr indent="0" algn="ctr">
                        <a:lnSpc>
                          <a:spcPct val="100000"/>
                        </a:lnSpc>
                        <a:spcAft>
                          <a:spcPts val="0"/>
                        </a:spcAft>
                      </a:pPr>
                      <a:r>
                        <a:rPr lang="ru-RU" sz="1600" dirty="0">
                          <a:effectLst/>
                          <a:latin typeface="+mn-lt"/>
                          <a:cs typeface="Arial" panose="020B0604020202020204" pitchFamily="34" charset="0"/>
                        </a:rPr>
                        <a:t>№ </a:t>
                      </a:r>
                      <a:r>
                        <a:rPr lang="ru-RU" sz="1600" dirty="0" smtClean="0">
                          <a:effectLst/>
                          <a:latin typeface="+mn-lt"/>
                          <a:cs typeface="Arial" panose="020B0604020202020204" pitchFamily="34" charset="0"/>
                        </a:rPr>
                        <a:t>п/п</a:t>
                      </a:r>
                      <a:endParaRPr lang="ru-RU" sz="1600" dirty="0">
                        <a:effectLst/>
                        <a:latin typeface="+mn-lt"/>
                        <a:ea typeface="Calibri"/>
                        <a:cs typeface="Arial" panose="020B0604020202020204" pitchFamily="34" charset="0"/>
                      </a:endParaRPr>
                    </a:p>
                  </a:txBody>
                  <a:tcPr marL="34656" marR="34656" marT="0" marB="0"/>
                </a:tc>
                <a:tc>
                  <a:txBody>
                    <a:bodyPr/>
                    <a:lstStyle/>
                    <a:p>
                      <a:pPr indent="0" algn="ctr">
                        <a:lnSpc>
                          <a:spcPct val="100000"/>
                        </a:lnSpc>
                        <a:spcAft>
                          <a:spcPts val="0"/>
                        </a:spcAft>
                      </a:pPr>
                      <a:r>
                        <a:rPr lang="ru-RU" sz="1600" dirty="0">
                          <a:effectLst/>
                          <a:latin typeface="+mn-lt"/>
                          <a:cs typeface="Arial" panose="020B0604020202020204" pitchFamily="34" charset="0"/>
                        </a:rPr>
                        <a:t>Статья расходов</a:t>
                      </a:r>
                      <a:endParaRPr lang="ru-RU" sz="1600" dirty="0">
                        <a:effectLst/>
                        <a:latin typeface="+mn-lt"/>
                        <a:ea typeface="Calibri"/>
                        <a:cs typeface="Arial" panose="020B0604020202020204" pitchFamily="34" charset="0"/>
                      </a:endParaRPr>
                    </a:p>
                  </a:txBody>
                  <a:tcPr marL="34656" marR="34656" marT="0" marB="0"/>
                </a:tc>
                <a:tc>
                  <a:txBody>
                    <a:bodyPr/>
                    <a:lstStyle/>
                    <a:p>
                      <a:pPr indent="0" algn="ctr">
                        <a:lnSpc>
                          <a:spcPct val="100000"/>
                        </a:lnSpc>
                        <a:spcAft>
                          <a:spcPts val="0"/>
                        </a:spcAft>
                      </a:pPr>
                      <a:r>
                        <a:rPr lang="ru-RU" sz="1600" dirty="0">
                          <a:effectLst/>
                          <a:latin typeface="+mn-lt"/>
                          <a:cs typeface="Arial" panose="020B0604020202020204" pitchFamily="34" charset="0"/>
                        </a:rPr>
                        <a:t>Размеры, количество</a:t>
                      </a:r>
                      <a:endParaRPr lang="ru-RU" sz="1600" dirty="0">
                        <a:effectLst/>
                        <a:latin typeface="+mn-lt"/>
                        <a:ea typeface="Calibri"/>
                        <a:cs typeface="Arial" panose="020B0604020202020204" pitchFamily="34" charset="0"/>
                      </a:endParaRPr>
                    </a:p>
                  </a:txBody>
                  <a:tcPr marL="34656" marR="34656" marT="0" marB="0"/>
                </a:tc>
                <a:tc>
                  <a:txBody>
                    <a:bodyPr/>
                    <a:lstStyle/>
                    <a:p>
                      <a:pPr indent="0" algn="ctr">
                        <a:lnSpc>
                          <a:spcPct val="100000"/>
                        </a:lnSpc>
                        <a:spcAft>
                          <a:spcPts val="0"/>
                        </a:spcAft>
                      </a:pPr>
                      <a:r>
                        <a:rPr lang="ru-RU" sz="1600" dirty="0">
                          <a:effectLst/>
                          <a:latin typeface="+mn-lt"/>
                          <a:cs typeface="Arial" panose="020B0604020202020204" pitchFamily="34" charset="0"/>
                        </a:rPr>
                        <a:t>Стоимость </a:t>
                      </a:r>
                      <a:endParaRPr lang="ru-RU" sz="1600" dirty="0">
                        <a:effectLst/>
                        <a:latin typeface="+mn-lt"/>
                        <a:ea typeface="Calibri"/>
                        <a:cs typeface="Arial" panose="020B0604020202020204" pitchFamily="34" charset="0"/>
                      </a:endParaRPr>
                    </a:p>
                  </a:txBody>
                  <a:tcPr marL="34656" marR="34656" marT="0" marB="0"/>
                </a:tc>
                <a:extLst>
                  <a:ext uri="{0D108BD9-81ED-4DB2-BD59-A6C34878D82A}">
                    <a16:rowId xmlns="" xmlns:a16="http://schemas.microsoft.com/office/drawing/2014/main" val="10000"/>
                  </a:ext>
                </a:extLst>
              </a:tr>
              <a:tr h="323418">
                <a:tc>
                  <a:txBody>
                    <a:bodyPr/>
                    <a:lstStyle/>
                    <a:p>
                      <a:pPr indent="0" algn="ctr">
                        <a:lnSpc>
                          <a:spcPct val="100000"/>
                        </a:lnSpc>
                        <a:spcAft>
                          <a:spcPts val="0"/>
                        </a:spcAft>
                      </a:pPr>
                      <a:r>
                        <a:rPr lang="ru-RU" sz="1600" dirty="0">
                          <a:effectLst/>
                          <a:latin typeface="+mn-lt"/>
                          <a:cs typeface="Arial" panose="020B0604020202020204" pitchFamily="34" charset="0"/>
                        </a:rPr>
                        <a:t>1.</a:t>
                      </a:r>
                      <a:endParaRPr lang="ru-RU" sz="1600" dirty="0">
                        <a:effectLst/>
                        <a:latin typeface="+mn-lt"/>
                        <a:ea typeface="Calibri"/>
                        <a:cs typeface="Arial" panose="020B0604020202020204" pitchFamily="34" charset="0"/>
                      </a:endParaRPr>
                    </a:p>
                  </a:txBody>
                  <a:tcPr marL="34656" marR="34656" marT="0" marB="0"/>
                </a:tc>
                <a:tc>
                  <a:txBody>
                    <a:bodyPr/>
                    <a:lstStyle/>
                    <a:p>
                      <a:pPr indent="0" algn="r">
                        <a:lnSpc>
                          <a:spcPct val="100000"/>
                        </a:lnSpc>
                        <a:spcAft>
                          <a:spcPts val="0"/>
                        </a:spcAft>
                      </a:pPr>
                      <a:r>
                        <a:rPr lang="ru-RU" sz="1600" kern="1200" dirty="0">
                          <a:solidFill>
                            <a:schemeClr val="dk1"/>
                          </a:solidFill>
                          <a:effectLst/>
                          <a:latin typeface="+mn-lt"/>
                          <a:ea typeface="+mn-ea"/>
                          <a:cs typeface="+mn-cs"/>
                        </a:rPr>
                        <a:t>Лист фанеры для основания макета</a:t>
                      </a:r>
                      <a:endParaRPr lang="ru-RU" sz="1600" dirty="0">
                        <a:effectLst/>
                        <a:latin typeface="+mn-lt"/>
                        <a:ea typeface="Calibri"/>
                        <a:cs typeface="Arial" panose="020B0604020202020204" pitchFamily="34" charset="0"/>
                      </a:endParaRPr>
                    </a:p>
                  </a:txBody>
                  <a:tcPr marL="34656" marR="34656" marT="0" marB="0"/>
                </a:tc>
                <a:tc>
                  <a:txBody>
                    <a:bodyPr/>
                    <a:lstStyle/>
                    <a:p>
                      <a:pPr indent="0" algn="ctr">
                        <a:lnSpc>
                          <a:spcPct val="100000"/>
                        </a:lnSpc>
                        <a:spcAft>
                          <a:spcPts val="0"/>
                        </a:spcAft>
                      </a:pPr>
                      <a:r>
                        <a:rPr lang="ru-RU" sz="1600" dirty="0">
                          <a:effectLst/>
                          <a:latin typeface="+mn-lt"/>
                          <a:ea typeface="+mn-ea"/>
                          <a:cs typeface="Arial" panose="020B0604020202020204" pitchFamily="34" charset="0"/>
                        </a:rPr>
                        <a:t>1</a:t>
                      </a:r>
                      <a:endParaRPr lang="ru-RU" sz="1600" dirty="0">
                        <a:effectLst/>
                        <a:latin typeface="+mn-lt"/>
                        <a:ea typeface="Calibri"/>
                        <a:cs typeface="Arial" panose="020B0604020202020204" pitchFamily="34" charset="0"/>
                      </a:endParaRPr>
                    </a:p>
                  </a:txBody>
                  <a:tcPr marL="34656" marR="34656" marT="0" marB="0"/>
                </a:tc>
                <a:tc>
                  <a:txBody>
                    <a:bodyPr/>
                    <a:lstStyle/>
                    <a:p>
                      <a:pPr indent="0" algn="ctr">
                        <a:lnSpc>
                          <a:spcPct val="100000"/>
                        </a:lnSpc>
                        <a:spcAft>
                          <a:spcPts val="0"/>
                        </a:spcAft>
                      </a:pPr>
                      <a:r>
                        <a:rPr lang="ru-RU" sz="1600" dirty="0">
                          <a:effectLst/>
                          <a:latin typeface="+mn-lt"/>
                          <a:cs typeface="Arial" panose="020B0604020202020204" pitchFamily="34" charset="0"/>
                        </a:rPr>
                        <a:t>200 руб.</a:t>
                      </a:r>
                      <a:endParaRPr lang="ru-RU" sz="1600" dirty="0">
                        <a:effectLst/>
                        <a:latin typeface="+mn-lt"/>
                        <a:ea typeface="Calibri"/>
                        <a:cs typeface="Arial" panose="020B0604020202020204" pitchFamily="34" charset="0"/>
                      </a:endParaRPr>
                    </a:p>
                  </a:txBody>
                  <a:tcPr marL="34656" marR="34656" marT="0" marB="0"/>
                </a:tc>
                <a:extLst>
                  <a:ext uri="{0D108BD9-81ED-4DB2-BD59-A6C34878D82A}">
                    <a16:rowId xmlns="" xmlns:a16="http://schemas.microsoft.com/office/drawing/2014/main" val="10001"/>
                  </a:ext>
                </a:extLst>
              </a:tr>
              <a:tr h="290251">
                <a:tc>
                  <a:txBody>
                    <a:bodyPr/>
                    <a:lstStyle/>
                    <a:p>
                      <a:pPr indent="0" algn="ctr">
                        <a:lnSpc>
                          <a:spcPct val="100000"/>
                        </a:lnSpc>
                        <a:spcAft>
                          <a:spcPts val="0"/>
                        </a:spcAft>
                      </a:pPr>
                      <a:r>
                        <a:rPr lang="ru-RU" sz="1600" dirty="0">
                          <a:effectLst/>
                          <a:latin typeface="+mn-lt"/>
                          <a:cs typeface="Arial" panose="020B0604020202020204" pitchFamily="34" charset="0"/>
                        </a:rPr>
                        <a:t>2.</a:t>
                      </a:r>
                      <a:endParaRPr lang="ru-RU" sz="1600" dirty="0">
                        <a:effectLst/>
                        <a:latin typeface="+mn-lt"/>
                        <a:ea typeface="Calibri"/>
                        <a:cs typeface="Arial" panose="020B0604020202020204" pitchFamily="34" charset="0"/>
                      </a:endParaRPr>
                    </a:p>
                  </a:txBody>
                  <a:tcPr marL="34656" marR="34656" marT="0" marB="0"/>
                </a:tc>
                <a:tc>
                  <a:txBody>
                    <a:bodyPr/>
                    <a:lstStyle/>
                    <a:p>
                      <a:pPr indent="450215" algn="r">
                        <a:lnSpc>
                          <a:spcPct val="150000"/>
                        </a:lnSpc>
                        <a:spcAft>
                          <a:spcPts val="0"/>
                        </a:spcAft>
                      </a:pPr>
                      <a:r>
                        <a:rPr lang="ru-RU" sz="1600" dirty="0">
                          <a:effectLst/>
                          <a:latin typeface="+mn-lt"/>
                          <a:ea typeface="Calibri"/>
                          <a:cs typeface="Times New Roman"/>
                        </a:rPr>
                        <a:t>Монтажная пена </a:t>
                      </a:r>
                    </a:p>
                  </a:txBody>
                  <a:tcPr marL="68580" marR="68580" marT="0" marB="0"/>
                </a:tc>
                <a:tc>
                  <a:txBody>
                    <a:bodyPr/>
                    <a:lstStyle/>
                    <a:p>
                      <a:pPr indent="0" algn="ctr">
                        <a:lnSpc>
                          <a:spcPct val="100000"/>
                        </a:lnSpc>
                        <a:spcAft>
                          <a:spcPts val="0"/>
                        </a:spcAft>
                      </a:pPr>
                      <a:r>
                        <a:rPr lang="ru-RU" sz="1600" dirty="0">
                          <a:effectLst/>
                          <a:latin typeface="+mn-lt"/>
                          <a:cs typeface="Arial" panose="020B0604020202020204" pitchFamily="34" charset="0"/>
                        </a:rPr>
                        <a:t>3</a:t>
                      </a:r>
                    </a:p>
                  </a:txBody>
                  <a:tcPr marL="34656" marR="34656" marT="0" marB="0"/>
                </a:tc>
                <a:tc>
                  <a:txBody>
                    <a:bodyPr/>
                    <a:lstStyle/>
                    <a:p>
                      <a:pPr indent="0" algn="ctr">
                        <a:lnSpc>
                          <a:spcPct val="100000"/>
                        </a:lnSpc>
                        <a:spcAft>
                          <a:spcPts val="0"/>
                        </a:spcAft>
                      </a:pPr>
                      <a:r>
                        <a:rPr lang="ru-RU" sz="1600" dirty="0">
                          <a:effectLst/>
                          <a:latin typeface="+mn-lt"/>
                          <a:cs typeface="Arial" panose="020B0604020202020204" pitchFamily="34" charset="0"/>
                        </a:rPr>
                        <a:t> 1020</a:t>
                      </a:r>
                      <a:r>
                        <a:rPr lang="ru-RU" sz="1600" baseline="0" dirty="0">
                          <a:effectLst/>
                          <a:latin typeface="+mn-lt"/>
                          <a:cs typeface="Arial" panose="020B0604020202020204" pitchFamily="34" charset="0"/>
                        </a:rPr>
                        <a:t> руб.</a:t>
                      </a:r>
                      <a:endParaRPr lang="ru-RU" sz="1600" dirty="0">
                        <a:effectLst/>
                        <a:latin typeface="+mn-lt"/>
                        <a:cs typeface="Arial" panose="020B0604020202020204" pitchFamily="34" charset="0"/>
                      </a:endParaRPr>
                    </a:p>
                  </a:txBody>
                  <a:tcPr marL="34656" marR="34656" marT="0" marB="0"/>
                </a:tc>
                <a:extLst>
                  <a:ext uri="{0D108BD9-81ED-4DB2-BD59-A6C34878D82A}">
                    <a16:rowId xmlns="" xmlns:a16="http://schemas.microsoft.com/office/drawing/2014/main" val="10002"/>
                  </a:ext>
                </a:extLst>
              </a:tr>
              <a:tr h="323418">
                <a:tc>
                  <a:txBody>
                    <a:bodyPr/>
                    <a:lstStyle/>
                    <a:p>
                      <a:pPr indent="0" algn="ctr">
                        <a:lnSpc>
                          <a:spcPct val="100000"/>
                        </a:lnSpc>
                        <a:spcAft>
                          <a:spcPts val="0"/>
                        </a:spcAft>
                      </a:pPr>
                      <a:r>
                        <a:rPr lang="ru-RU" sz="1600" dirty="0">
                          <a:effectLst/>
                          <a:latin typeface="+mn-lt"/>
                          <a:cs typeface="Arial" panose="020B0604020202020204" pitchFamily="34" charset="0"/>
                        </a:rPr>
                        <a:t>3.</a:t>
                      </a:r>
                      <a:endParaRPr lang="ru-RU" sz="1600" dirty="0">
                        <a:effectLst/>
                        <a:latin typeface="+mn-lt"/>
                        <a:ea typeface="Calibri"/>
                        <a:cs typeface="Arial" panose="020B0604020202020204" pitchFamily="34" charset="0"/>
                      </a:endParaRPr>
                    </a:p>
                  </a:txBody>
                  <a:tcPr marL="34656" marR="34656" marT="0" marB="0"/>
                </a:tc>
                <a:tc>
                  <a:txBody>
                    <a:bodyPr/>
                    <a:lstStyle/>
                    <a:p>
                      <a:pPr indent="0" algn="r">
                        <a:lnSpc>
                          <a:spcPct val="100000"/>
                        </a:lnSpc>
                        <a:spcAft>
                          <a:spcPts val="0"/>
                        </a:spcAft>
                      </a:pPr>
                      <a:r>
                        <a:rPr lang="ru-RU" sz="1600" dirty="0">
                          <a:effectLst/>
                          <a:latin typeface="+mn-lt"/>
                          <a:ea typeface="Calibri"/>
                          <a:cs typeface="Arial" panose="020B0604020202020204" pitchFamily="34" charset="0"/>
                        </a:rPr>
                        <a:t>Грунт</a:t>
                      </a:r>
                    </a:p>
                  </a:txBody>
                  <a:tcPr marL="34656" marR="34656" marT="0" marB="0"/>
                </a:tc>
                <a:tc>
                  <a:txBody>
                    <a:bodyPr/>
                    <a:lstStyle/>
                    <a:p>
                      <a:pPr indent="0" algn="ctr">
                        <a:lnSpc>
                          <a:spcPct val="100000"/>
                        </a:lnSpc>
                        <a:spcAft>
                          <a:spcPts val="0"/>
                        </a:spcAft>
                      </a:pPr>
                      <a:r>
                        <a:rPr lang="ru-RU" sz="1600" dirty="0">
                          <a:effectLst/>
                          <a:latin typeface="+mn-lt"/>
                          <a:ea typeface="Calibri"/>
                          <a:cs typeface="Arial" panose="020B0604020202020204" pitchFamily="34" charset="0"/>
                        </a:rPr>
                        <a:t>1</a:t>
                      </a:r>
                    </a:p>
                  </a:txBody>
                  <a:tcPr marL="34656" marR="34656" marT="0" marB="0"/>
                </a:tc>
                <a:tc>
                  <a:txBody>
                    <a:bodyPr/>
                    <a:lstStyle/>
                    <a:p>
                      <a:pPr indent="0" algn="ctr">
                        <a:lnSpc>
                          <a:spcPct val="100000"/>
                        </a:lnSpc>
                        <a:spcAft>
                          <a:spcPts val="0"/>
                        </a:spcAft>
                      </a:pPr>
                      <a:r>
                        <a:rPr lang="ru-RU" sz="1600" dirty="0">
                          <a:effectLst/>
                          <a:latin typeface="+mn-lt"/>
                          <a:cs typeface="Arial" panose="020B0604020202020204" pitchFamily="34" charset="0"/>
                        </a:rPr>
                        <a:t>260 руб.</a:t>
                      </a:r>
                      <a:endParaRPr lang="ru-RU" sz="1600" dirty="0">
                        <a:effectLst/>
                        <a:latin typeface="+mn-lt"/>
                        <a:ea typeface="Calibri"/>
                        <a:cs typeface="Arial" panose="020B0604020202020204" pitchFamily="34" charset="0"/>
                      </a:endParaRPr>
                    </a:p>
                  </a:txBody>
                  <a:tcPr marL="34656" marR="34656" marT="0" marB="0"/>
                </a:tc>
                <a:extLst>
                  <a:ext uri="{0D108BD9-81ED-4DB2-BD59-A6C34878D82A}">
                    <a16:rowId xmlns="" xmlns:a16="http://schemas.microsoft.com/office/drawing/2014/main" val="10003"/>
                  </a:ext>
                </a:extLst>
              </a:tr>
              <a:tr h="323418">
                <a:tc>
                  <a:txBody>
                    <a:bodyPr/>
                    <a:lstStyle/>
                    <a:p>
                      <a:pPr indent="0" algn="ctr">
                        <a:lnSpc>
                          <a:spcPct val="100000"/>
                        </a:lnSpc>
                        <a:spcAft>
                          <a:spcPts val="0"/>
                        </a:spcAft>
                      </a:pPr>
                      <a:r>
                        <a:rPr lang="ru-RU" sz="1600" dirty="0">
                          <a:effectLst/>
                          <a:latin typeface="+mn-lt"/>
                          <a:cs typeface="Arial" panose="020B0604020202020204" pitchFamily="34" charset="0"/>
                        </a:rPr>
                        <a:t>4.</a:t>
                      </a:r>
                      <a:endParaRPr lang="ru-RU" sz="1600" dirty="0">
                        <a:effectLst/>
                        <a:latin typeface="+mn-lt"/>
                        <a:ea typeface="Calibri"/>
                        <a:cs typeface="Arial" panose="020B0604020202020204" pitchFamily="34" charset="0"/>
                      </a:endParaRPr>
                    </a:p>
                  </a:txBody>
                  <a:tcPr marL="34656" marR="34656" marT="0" marB="0"/>
                </a:tc>
                <a:tc>
                  <a:txBody>
                    <a:bodyPr/>
                    <a:lstStyle/>
                    <a:p>
                      <a:pPr indent="450215" algn="r">
                        <a:lnSpc>
                          <a:spcPct val="150000"/>
                        </a:lnSpc>
                        <a:spcAft>
                          <a:spcPts val="0"/>
                        </a:spcAft>
                      </a:pPr>
                      <a:r>
                        <a:rPr lang="ru-RU" sz="1600" dirty="0">
                          <a:effectLst/>
                          <a:latin typeface="+mn-lt"/>
                          <a:ea typeface="Calibri"/>
                          <a:cs typeface="Times New Roman"/>
                        </a:rPr>
                        <a:t>Краска декоративная</a:t>
                      </a:r>
                    </a:p>
                  </a:txBody>
                  <a:tcPr marL="68580" marR="68580" marT="0" marB="0"/>
                </a:tc>
                <a:tc>
                  <a:txBody>
                    <a:bodyPr/>
                    <a:lstStyle/>
                    <a:p>
                      <a:pPr indent="0" algn="ctr">
                        <a:lnSpc>
                          <a:spcPct val="100000"/>
                        </a:lnSpc>
                        <a:spcAft>
                          <a:spcPts val="0"/>
                        </a:spcAft>
                      </a:pPr>
                      <a:r>
                        <a:rPr lang="ru-RU" sz="1600" dirty="0">
                          <a:effectLst/>
                          <a:latin typeface="+mn-lt"/>
                          <a:ea typeface="Calibri"/>
                          <a:cs typeface="Arial" panose="020B0604020202020204" pitchFamily="34" charset="0"/>
                        </a:rPr>
                        <a:t>2</a:t>
                      </a:r>
                    </a:p>
                  </a:txBody>
                  <a:tcPr marL="34656" marR="34656" marT="0" marB="0"/>
                </a:tc>
                <a:tc>
                  <a:txBody>
                    <a:bodyPr/>
                    <a:lstStyle/>
                    <a:p>
                      <a:pPr indent="0" algn="ctr">
                        <a:lnSpc>
                          <a:spcPct val="100000"/>
                        </a:lnSpc>
                        <a:spcAft>
                          <a:spcPts val="0"/>
                        </a:spcAft>
                      </a:pPr>
                      <a:r>
                        <a:rPr lang="ru-RU" sz="1600" dirty="0">
                          <a:effectLst/>
                          <a:latin typeface="+mn-lt"/>
                          <a:cs typeface="Arial" panose="020B0604020202020204" pitchFamily="34" charset="0"/>
                        </a:rPr>
                        <a:t>680 руб.</a:t>
                      </a:r>
                      <a:endParaRPr lang="ru-RU" sz="1600" dirty="0">
                        <a:effectLst/>
                        <a:latin typeface="+mn-lt"/>
                        <a:ea typeface="Calibri"/>
                        <a:cs typeface="Arial" panose="020B0604020202020204" pitchFamily="34" charset="0"/>
                      </a:endParaRPr>
                    </a:p>
                  </a:txBody>
                  <a:tcPr marL="34656" marR="34656" marT="0" marB="0"/>
                </a:tc>
                <a:extLst>
                  <a:ext uri="{0D108BD9-81ED-4DB2-BD59-A6C34878D82A}">
                    <a16:rowId xmlns="" xmlns:a16="http://schemas.microsoft.com/office/drawing/2014/main" val="10004"/>
                  </a:ext>
                </a:extLst>
              </a:tr>
              <a:tr h="323418">
                <a:tc>
                  <a:txBody>
                    <a:bodyPr/>
                    <a:lstStyle/>
                    <a:p>
                      <a:pPr indent="0" algn="ctr">
                        <a:lnSpc>
                          <a:spcPct val="100000"/>
                        </a:lnSpc>
                        <a:spcAft>
                          <a:spcPts val="0"/>
                        </a:spcAft>
                      </a:pPr>
                      <a:r>
                        <a:rPr lang="ru-RU" sz="1600" dirty="0">
                          <a:effectLst/>
                          <a:latin typeface="+mn-lt"/>
                          <a:cs typeface="Arial" panose="020B0604020202020204" pitchFamily="34" charset="0"/>
                        </a:rPr>
                        <a:t>5.</a:t>
                      </a:r>
                      <a:endParaRPr lang="ru-RU" sz="1600" dirty="0">
                        <a:effectLst/>
                        <a:latin typeface="+mn-lt"/>
                        <a:ea typeface="Calibri"/>
                        <a:cs typeface="Arial" panose="020B0604020202020204" pitchFamily="34" charset="0"/>
                      </a:endParaRPr>
                    </a:p>
                  </a:txBody>
                  <a:tcPr marL="34656" marR="34656" marT="0" marB="0"/>
                </a:tc>
                <a:tc>
                  <a:txBody>
                    <a:bodyPr/>
                    <a:lstStyle/>
                    <a:p>
                      <a:pPr indent="450215" algn="r">
                        <a:lnSpc>
                          <a:spcPct val="150000"/>
                        </a:lnSpc>
                        <a:spcAft>
                          <a:spcPts val="0"/>
                        </a:spcAft>
                      </a:pPr>
                      <a:r>
                        <a:rPr lang="ru-RU" sz="1600" dirty="0">
                          <a:effectLst/>
                          <a:latin typeface="+mn-lt"/>
                          <a:ea typeface="Calibri"/>
                          <a:cs typeface="Times New Roman"/>
                        </a:rPr>
                        <a:t>Материалы для декорирования</a:t>
                      </a:r>
                    </a:p>
                  </a:txBody>
                  <a:tcPr marL="68580" marR="68580" marT="0" marB="0"/>
                </a:tc>
                <a:tc>
                  <a:txBody>
                    <a:bodyPr/>
                    <a:lstStyle/>
                    <a:p>
                      <a:pPr indent="0" algn="ctr">
                        <a:lnSpc>
                          <a:spcPct val="100000"/>
                        </a:lnSpc>
                        <a:spcAft>
                          <a:spcPts val="0"/>
                        </a:spcAft>
                      </a:pPr>
                      <a:r>
                        <a:rPr lang="ru-RU" sz="1600" dirty="0">
                          <a:effectLst/>
                          <a:latin typeface="+mn-lt"/>
                          <a:ea typeface="Calibri"/>
                          <a:cs typeface="Arial" panose="020B0604020202020204" pitchFamily="34" charset="0"/>
                        </a:rPr>
                        <a:t>2</a:t>
                      </a:r>
                    </a:p>
                  </a:txBody>
                  <a:tcPr marL="34656" marR="34656" marT="0" marB="0"/>
                </a:tc>
                <a:tc>
                  <a:txBody>
                    <a:bodyPr/>
                    <a:lstStyle/>
                    <a:p>
                      <a:pPr indent="0" algn="ctr">
                        <a:lnSpc>
                          <a:spcPct val="100000"/>
                        </a:lnSpc>
                        <a:spcAft>
                          <a:spcPts val="0"/>
                        </a:spcAft>
                      </a:pPr>
                      <a:r>
                        <a:rPr lang="ru-RU" sz="1600" dirty="0">
                          <a:effectLst/>
                          <a:latin typeface="+mn-lt"/>
                          <a:cs typeface="Arial" panose="020B0604020202020204" pitchFamily="34" charset="0"/>
                        </a:rPr>
                        <a:t>560 руб.</a:t>
                      </a:r>
                      <a:endParaRPr lang="ru-RU" sz="1600" dirty="0">
                        <a:effectLst/>
                        <a:latin typeface="+mn-lt"/>
                        <a:ea typeface="Calibri"/>
                        <a:cs typeface="Arial" panose="020B0604020202020204" pitchFamily="34" charset="0"/>
                      </a:endParaRPr>
                    </a:p>
                  </a:txBody>
                  <a:tcPr marL="34656" marR="34656" marT="0" marB="0"/>
                </a:tc>
                <a:extLst>
                  <a:ext uri="{0D108BD9-81ED-4DB2-BD59-A6C34878D82A}">
                    <a16:rowId xmlns="" xmlns:a16="http://schemas.microsoft.com/office/drawing/2014/main" val="10005"/>
                  </a:ext>
                </a:extLst>
              </a:tr>
              <a:tr h="431646">
                <a:tc>
                  <a:txBody>
                    <a:bodyPr/>
                    <a:lstStyle/>
                    <a:p>
                      <a:pPr indent="0" algn="ctr">
                        <a:lnSpc>
                          <a:spcPct val="100000"/>
                        </a:lnSpc>
                        <a:spcAft>
                          <a:spcPts val="0"/>
                        </a:spcAft>
                      </a:pPr>
                      <a:r>
                        <a:rPr lang="ru-RU" sz="1600" dirty="0">
                          <a:effectLst/>
                          <a:latin typeface="+mn-lt"/>
                          <a:cs typeface="Arial" panose="020B0604020202020204" pitchFamily="34" charset="0"/>
                        </a:rPr>
                        <a:t>6.</a:t>
                      </a:r>
                      <a:endParaRPr lang="ru-RU" sz="1600" dirty="0">
                        <a:effectLst/>
                        <a:latin typeface="+mn-lt"/>
                        <a:ea typeface="Calibri"/>
                        <a:cs typeface="Arial" panose="020B0604020202020204" pitchFamily="34" charset="0"/>
                      </a:endParaRPr>
                    </a:p>
                  </a:txBody>
                  <a:tcPr marL="34656" marR="34656" marT="0" marB="0"/>
                </a:tc>
                <a:tc>
                  <a:txBody>
                    <a:bodyPr/>
                    <a:lstStyle/>
                    <a:p>
                      <a:pPr indent="450215" algn="r">
                        <a:lnSpc>
                          <a:spcPct val="150000"/>
                        </a:lnSpc>
                        <a:spcAft>
                          <a:spcPts val="0"/>
                        </a:spcAft>
                      </a:pPr>
                      <a:r>
                        <a:rPr lang="ru-RU" sz="1600" dirty="0">
                          <a:effectLst/>
                          <a:latin typeface="+mn-lt"/>
                          <a:ea typeface="Calibri"/>
                          <a:cs typeface="Times New Roman"/>
                        </a:rPr>
                        <a:t>Расходные материалы для 3</a:t>
                      </a:r>
                      <a:r>
                        <a:rPr lang="en-US" sz="1600" dirty="0">
                          <a:effectLst/>
                          <a:latin typeface="+mn-lt"/>
                          <a:ea typeface="Calibri"/>
                          <a:cs typeface="Times New Roman"/>
                        </a:rPr>
                        <a:t>d</a:t>
                      </a:r>
                      <a:r>
                        <a:rPr lang="ru-RU" sz="1600" dirty="0">
                          <a:effectLst/>
                          <a:latin typeface="+mn-lt"/>
                          <a:ea typeface="Calibri"/>
                          <a:cs typeface="Times New Roman"/>
                        </a:rPr>
                        <a:t> принтера</a:t>
                      </a:r>
                    </a:p>
                  </a:txBody>
                  <a:tcPr marL="68580" marR="68580" marT="0" marB="0"/>
                </a:tc>
                <a:tc>
                  <a:txBody>
                    <a:bodyPr/>
                    <a:lstStyle/>
                    <a:p>
                      <a:pPr indent="0" algn="ctr">
                        <a:lnSpc>
                          <a:spcPct val="100000"/>
                        </a:lnSpc>
                        <a:spcAft>
                          <a:spcPts val="0"/>
                        </a:spcAft>
                      </a:pPr>
                      <a:r>
                        <a:rPr lang="ru-RU" sz="1600" dirty="0">
                          <a:effectLst/>
                          <a:latin typeface="+mn-lt"/>
                          <a:ea typeface="Calibri"/>
                          <a:cs typeface="Arial" panose="020B0604020202020204" pitchFamily="34" charset="0"/>
                        </a:rPr>
                        <a:t>1</a:t>
                      </a:r>
                    </a:p>
                  </a:txBody>
                  <a:tcPr marL="34656" marR="34656" marT="0" marB="0"/>
                </a:tc>
                <a:tc>
                  <a:txBody>
                    <a:bodyPr/>
                    <a:lstStyle/>
                    <a:p>
                      <a:pPr indent="0" algn="ctr">
                        <a:lnSpc>
                          <a:spcPct val="100000"/>
                        </a:lnSpc>
                        <a:spcAft>
                          <a:spcPts val="0"/>
                        </a:spcAft>
                      </a:pPr>
                      <a:r>
                        <a:rPr lang="ru-RU" sz="1600" dirty="0">
                          <a:effectLst/>
                          <a:latin typeface="+mn-lt"/>
                          <a:cs typeface="Arial" panose="020B0604020202020204" pitchFamily="34" charset="0"/>
                        </a:rPr>
                        <a:t>180 руб.</a:t>
                      </a:r>
                      <a:endParaRPr lang="ru-RU" sz="1600" dirty="0">
                        <a:effectLst/>
                        <a:latin typeface="+mn-lt"/>
                        <a:ea typeface="Calibri"/>
                        <a:cs typeface="Arial" panose="020B0604020202020204" pitchFamily="34" charset="0"/>
                      </a:endParaRPr>
                    </a:p>
                  </a:txBody>
                  <a:tcPr marL="34656" marR="34656" marT="0" marB="0"/>
                </a:tc>
                <a:extLst>
                  <a:ext uri="{0D108BD9-81ED-4DB2-BD59-A6C34878D82A}">
                    <a16:rowId xmlns="" xmlns:a16="http://schemas.microsoft.com/office/drawing/2014/main" val="10006"/>
                  </a:ext>
                </a:extLst>
              </a:tr>
              <a:tr h="444138">
                <a:tc>
                  <a:txBody>
                    <a:bodyPr/>
                    <a:lstStyle/>
                    <a:p>
                      <a:pPr indent="0" algn="just">
                        <a:lnSpc>
                          <a:spcPct val="100000"/>
                        </a:lnSpc>
                        <a:spcAft>
                          <a:spcPts val="0"/>
                        </a:spcAft>
                      </a:pPr>
                      <a:endParaRPr lang="ru-RU" sz="1800" dirty="0">
                        <a:effectLst/>
                        <a:latin typeface="+mn-lt"/>
                        <a:ea typeface="Calibri"/>
                        <a:cs typeface="Arial" panose="020B0604020202020204" pitchFamily="34" charset="0"/>
                      </a:endParaRPr>
                    </a:p>
                  </a:txBody>
                  <a:tcPr marL="34656" marR="34656" marT="0" marB="0"/>
                </a:tc>
                <a:tc>
                  <a:txBody>
                    <a:bodyPr/>
                    <a:lstStyle/>
                    <a:p>
                      <a:pPr indent="450215" algn="just">
                        <a:lnSpc>
                          <a:spcPct val="150000"/>
                        </a:lnSpc>
                        <a:spcAft>
                          <a:spcPts val="0"/>
                        </a:spcAft>
                      </a:pPr>
                      <a:endParaRPr lang="ru-RU" sz="2000" dirty="0">
                        <a:effectLst/>
                        <a:latin typeface="+mn-lt"/>
                        <a:ea typeface="Calibri"/>
                        <a:cs typeface="Times New Roman"/>
                      </a:endParaRPr>
                    </a:p>
                  </a:txBody>
                  <a:tcPr marL="68580" marR="68580" marT="0" marB="0"/>
                </a:tc>
                <a:tc>
                  <a:txBody>
                    <a:bodyPr/>
                    <a:lstStyle/>
                    <a:p>
                      <a:pPr indent="0" algn="r">
                        <a:lnSpc>
                          <a:spcPct val="100000"/>
                        </a:lnSpc>
                        <a:spcAft>
                          <a:spcPts val="0"/>
                        </a:spcAft>
                      </a:pPr>
                      <a:r>
                        <a:rPr lang="ru-RU" sz="2000" dirty="0" smtClean="0">
                          <a:effectLst/>
                          <a:latin typeface="+mn-lt"/>
                          <a:ea typeface="Calibri"/>
                          <a:cs typeface="Arial" panose="020B0604020202020204" pitchFamily="34" charset="0"/>
                        </a:rPr>
                        <a:t>ИТОГО:</a:t>
                      </a:r>
                      <a:endParaRPr lang="ru-RU" sz="2000" dirty="0">
                        <a:effectLst/>
                        <a:latin typeface="+mn-lt"/>
                        <a:ea typeface="Calibri"/>
                        <a:cs typeface="Arial" panose="020B0604020202020204" pitchFamily="34" charset="0"/>
                      </a:endParaRPr>
                    </a:p>
                  </a:txBody>
                  <a:tcPr marL="34656" marR="34656" marT="0" marB="0"/>
                </a:tc>
                <a:tc>
                  <a:txBody>
                    <a:bodyPr/>
                    <a:lstStyle/>
                    <a:p>
                      <a:pPr indent="0" algn="ctr">
                        <a:lnSpc>
                          <a:spcPct val="100000"/>
                        </a:lnSpc>
                        <a:spcAft>
                          <a:spcPts val="0"/>
                        </a:spcAft>
                      </a:pPr>
                      <a:r>
                        <a:rPr lang="ru-RU" sz="1800" dirty="0" smtClean="0">
                          <a:effectLst/>
                          <a:latin typeface="+mn-lt"/>
                          <a:ea typeface="Calibri"/>
                          <a:cs typeface="Arial" panose="020B0604020202020204" pitchFamily="34" charset="0"/>
                        </a:rPr>
                        <a:t>2 900 руб. </a:t>
                      </a:r>
                      <a:endParaRPr lang="ru-RU" sz="1800" dirty="0">
                        <a:effectLst/>
                        <a:latin typeface="+mn-lt"/>
                        <a:ea typeface="Calibri"/>
                        <a:cs typeface="Arial" panose="020B0604020202020204" pitchFamily="34" charset="0"/>
                      </a:endParaRPr>
                    </a:p>
                  </a:txBody>
                  <a:tcPr marL="34656" marR="34656" marT="0" marB="0"/>
                </a:tc>
              </a:tr>
            </a:tbl>
          </a:graphicData>
        </a:graphic>
      </p:graphicFrame>
      <p:sp>
        <p:nvSpPr>
          <p:cNvPr id="10" name="TextBox 9"/>
          <p:cNvSpPr txBox="1"/>
          <p:nvPr/>
        </p:nvSpPr>
        <p:spPr>
          <a:xfrm>
            <a:off x="2695699" y="308758"/>
            <a:ext cx="3336966" cy="461665"/>
          </a:xfrm>
          <a:prstGeom prst="rect">
            <a:avLst/>
          </a:prstGeom>
          <a:noFill/>
        </p:spPr>
        <p:txBody>
          <a:bodyPr wrap="square" rtlCol="0">
            <a:spAutoFit/>
          </a:bodyPr>
          <a:lstStyle/>
          <a:p>
            <a:pPr algn="ctr"/>
            <a:r>
              <a:rPr lang="ru-RU" sz="2400" dirty="0"/>
              <a:t>СМЕТА РАСХОДОВ</a:t>
            </a:r>
          </a:p>
        </p:txBody>
      </p:sp>
      <p:sp>
        <p:nvSpPr>
          <p:cNvPr id="2" name="TextBox 1"/>
          <p:cNvSpPr txBox="1"/>
          <p:nvPr/>
        </p:nvSpPr>
        <p:spPr>
          <a:xfrm>
            <a:off x="1198179" y="5360276"/>
            <a:ext cx="7304690" cy="646331"/>
          </a:xfrm>
          <a:prstGeom prst="rect">
            <a:avLst/>
          </a:prstGeom>
          <a:noFill/>
        </p:spPr>
        <p:txBody>
          <a:bodyPr wrap="square" rtlCol="0">
            <a:spAutoFit/>
          </a:bodyPr>
          <a:lstStyle/>
          <a:p>
            <a:r>
              <a:rPr lang="ru-RU" dirty="0" smtClean="0"/>
              <a:t>Это уникальный проект, не имеющий аналогов в музейной и учебной практике</a:t>
            </a:r>
            <a:endParaRPr lang="ru-RU" dirty="0"/>
          </a:p>
        </p:txBody>
      </p:sp>
      <p:sp>
        <p:nvSpPr>
          <p:cNvPr id="5" name="Управляющая кнопка: возврат 4">
            <a:hlinkClick r:id="rId3" action="ppaction://hlinksldjump" highlightClick="1"/>
          </p:cNvPr>
          <p:cNvSpPr/>
          <p:nvPr/>
        </p:nvSpPr>
        <p:spPr>
          <a:xfrm>
            <a:off x="11086012" y="5747657"/>
            <a:ext cx="1042416" cy="1042416"/>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81456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6700" y="502722"/>
            <a:ext cx="9024806" cy="1320800"/>
          </a:xfrm>
        </p:spPr>
        <p:txBody>
          <a:bodyPr/>
          <a:lstStyle/>
          <a:p>
            <a:r>
              <a:rPr lang="ru-RU" b="1" cap="all" dirty="0"/>
              <a:t>Список используемых источников</a:t>
            </a:r>
          </a:p>
        </p:txBody>
      </p:sp>
      <p:sp>
        <p:nvSpPr>
          <p:cNvPr id="3" name="Объект 2"/>
          <p:cNvSpPr>
            <a:spLocks noGrp="1"/>
          </p:cNvSpPr>
          <p:nvPr>
            <p:ph idx="1"/>
          </p:nvPr>
        </p:nvSpPr>
        <p:spPr>
          <a:xfrm>
            <a:off x="202321" y="1412444"/>
            <a:ext cx="9939206" cy="1725611"/>
          </a:xfrm>
        </p:spPr>
        <p:txBody>
          <a:bodyPr>
            <a:normAutofit fontScale="25000" lnSpcReduction="20000"/>
          </a:bodyPr>
          <a:lstStyle/>
          <a:p>
            <a:r>
              <a:rPr lang="ru-RU" sz="8000" dirty="0"/>
              <a:t>1. </a:t>
            </a:r>
            <a:r>
              <a:rPr lang="en-US" sz="8000" dirty="0"/>
              <a:t>A</a:t>
            </a:r>
            <a:r>
              <a:rPr lang="ru-RU" sz="8000" dirty="0"/>
              <a:t>. </a:t>
            </a:r>
            <a:r>
              <a:rPr lang="en-US" sz="8000" dirty="0"/>
              <a:t>Trevor Hodge</a:t>
            </a:r>
            <a:r>
              <a:rPr lang="ru-RU" sz="8000" dirty="0"/>
              <a:t>. </a:t>
            </a:r>
            <a:r>
              <a:rPr lang="en-US" sz="8000" dirty="0"/>
              <a:t>Siphons in Roman Aqueducts Scientific American, 1985, No. 6 (А. </a:t>
            </a:r>
            <a:r>
              <a:rPr lang="en-US" sz="8000" dirty="0" err="1"/>
              <a:t>Тревор</a:t>
            </a:r>
            <a:r>
              <a:rPr lang="en-US" sz="8000" dirty="0"/>
              <a:t> </a:t>
            </a:r>
            <a:r>
              <a:rPr lang="en-US" sz="8000" dirty="0" err="1"/>
              <a:t>Ходж</a:t>
            </a:r>
            <a:r>
              <a:rPr lang="en-US" sz="8000" dirty="0"/>
              <a:t>. </a:t>
            </a:r>
            <a:r>
              <a:rPr lang="ru-RU" sz="8000" dirty="0"/>
              <a:t>Сифоны в древнеримских водопроводах. В мире науки, 1985, № 8).</a:t>
            </a:r>
          </a:p>
          <a:p>
            <a:r>
              <a:rPr lang="ru-RU" sz="8000" dirty="0"/>
              <a:t>2. Статья «Акведуки Древнего мира». </a:t>
            </a:r>
            <a:r>
              <a:rPr lang="en-US" sz="8000" dirty="0"/>
              <a:t>W</a:t>
            </a:r>
            <a:r>
              <a:rPr lang="ru-RU" sz="8000" dirty="0" err="1"/>
              <a:t>ikipedia</a:t>
            </a:r>
            <a:r>
              <a:rPr lang="ru-RU" sz="8000" dirty="0"/>
              <a:t>.</a:t>
            </a:r>
            <a:r>
              <a:rPr lang="en-US" sz="8000" dirty="0" err="1"/>
              <a:t>ru</a:t>
            </a:r>
            <a:r>
              <a:rPr lang="ru-RU" sz="8000" dirty="0"/>
              <a:t>.</a:t>
            </a:r>
          </a:p>
          <a:p>
            <a:r>
              <a:rPr lang="ru-RU" sz="8000" dirty="0"/>
              <a:t>3. Статья «</a:t>
            </a:r>
            <a:r>
              <a:rPr lang="en-US" sz="8000" dirty="0"/>
              <a:t>Greek and Roman Siphons</a:t>
            </a:r>
            <a:r>
              <a:rPr lang="ru-RU" sz="8000" dirty="0"/>
              <a:t>» с сайта </a:t>
            </a:r>
            <a:r>
              <a:rPr lang="en-US" sz="8000" dirty="0"/>
              <a:t>http</a:t>
            </a:r>
            <a:r>
              <a:rPr lang="ru-RU" sz="8000" dirty="0"/>
              <a:t>://</a:t>
            </a:r>
            <a:r>
              <a:rPr lang="en-US" sz="8000" dirty="0"/>
              <a:t>www</a:t>
            </a:r>
            <a:r>
              <a:rPr lang="ru-RU" sz="8000" dirty="0"/>
              <a:t>.</a:t>
            </a:r>
            <a:r>
              <a:rPr lang="en-US" sz="8000" dirty="0" err="1"/>
              <a:t>romanaqueducts</a:t>
            </a:r>
            <a:r>
              <a:rPr lang="ru-RU" sz="8000" dirty="0"/>
              <a:t>.</a:t>
            </a:r>
            <a:r>
              <a:rPr lang="en-US" sz="8000" dirty="0"/>
              <a:t>info</a:t>
            </a:r>
            <a:r>
              <a:rPr lang="ru-RU" sz="8000" dirty="0"/>
              <a:t>/. </a:t>
            </a:r>
          </a:p>
          <a:p>
            <a:r>
              <a:rPr lang="ru-RU" sz="8000" dirty="0"/>
              <a:t>4. </a:t>
            </a:r>
            <a:r>
              <a:rPr lang="ru-RU" sz="8000" dirty="0" err="1"/>
              <a:t>Видеролик</a:t>
            </a:r>
            <a:r>
              <a:rPr lang="ru-RU" sz="8000" dirty="0"/>
              <a:t> «Как работает сифон». </a:t>
            </a:r>
            <a:r>
              <a:rPr lang="ru-RU" sz="8000" dirty="0" err="1"/>
              <a:t>GetAClass</a:t>
            </a:r>
            <a:r>
              <a:rPr lang="ru-RU" sz="8000" dirty="0"/>
              <a:t> - Физика в опытах и экспериментах. https://www.youtube.com/channel/UCSiMRgysUoHBUcbKnhJMlSA</a:t>
            </a:r>
          </a:p>
          <a:p>
            <a:pPr marL="0" indent="0">
              <a:buNone/>
            </a:pPr>
            <a:r>
              <a:rPr lang="ru-RU" sz="8000" dirty="0">
                <a:latin typeface="Arial" panose="020B0604020202020204" pitchFamily="34" charset="0"/>
                <a:cs typeface="Arial" panose="020B0604020202020204" pitchFamily="34" charset="0"/>
              </a:rPr>
              <a:t> </a:t>
            </a:r>
          </a:p>
          <a:p>
            <a:endParaRPr lang="ru-RU" dirty="0"/>
          </a:p>
        </p:txBody>
      </p:sp>
      <p:sp>
        <p:nvSpPr>
          <p:cNvPr id="4" name="Управляющая кнопка: возврат 3">
            <a:hlinkClick r:id="rId2" action="ppaction://hlinksldjump" highlightClick="1"/>
          </p:cNvPr>
          <p:cNvSpPr/>
          <p:nvPr/>
        </p:nvSpPr>
        <p:spPr>
          <a:xfrm>
            <a:off x="11086012" y="5747657"/>
            <a:ext cx="1042416" cy="1042416"/>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84962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
        <p:nvSpPr>
          <p:cNvPr id="5" name="Заголовок 1">
            <a:extLst>
              <a:ext uri="{FF2B5EF4-FFF2-40B4-BE49-F238E27FC236}">
                <a16:creationId xmlns="" xmlns:a16="http://schemas.microsoft.com/office/drawing/2014/main" id="{98596451-DE5A-488E-B462-1EC5D2A32BA9}"/>
              </a:ext>
            </a:extLst>
          </p:cNvPr>
          <p:cNvSpPr txBox="1">
            <a:spLocks/>
          </p:cNvSpPr>
          <p:nvPr/>
        </p:nvSpPr>
        <p:spPr>
          <a:xfrm>
            <a:off x="297506" y="131298"/>
            <a:ext cx="2382632" cy="445256"/>
          </a:xfrm>
          <a:prstGeom prst="rect">
            <a:avLst/>
          </a:prstGeom>
        </p:spPr>
        <p:txBody>
          <a:bodyP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2800" dirty="0" smtClean="0"/>
              <a:t>Внешний вид </a:t>
            </a:r>
          </a:p>
          <a:p>
            <a:r>
              <a:rPr lang="ru-RU" sz="2800" dirty="0" smtClean="0"/>
              <a:t>макета</a:t>
            </a:r>
            <a:endParaRPr lang="ru-RU" sz="2800" dirty="0"/>
          </a:p>
        </p:txBody>
      </p:sp>
    </p:spTree>
    <p:extLst>
      <p:ext uri="{BB962C8B-B14F-4D97-AF65-F5344CB8AC3E}">
        <p14:creationId xmlns:p14="http://schemas.microsoft.com/office/powerpoint/2010/main" val="2149300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 xmlns:a16="http://schemas.microsoft.com/office/drawing/2014/main" id="{98596451-DE5A-488E-B462-1EC5D2A32BA9}"/>
              </a:ext>
            </a:extLst>
          </p:cNvPr>
          <p:cNvSpPr txBox="1">
            <a:spLocks/>
          </p:cNvSpPr>
          <p:nvPr/>
        </p:nvSpPr>
        <p:spPr>
          <a:xfrm>
            <a:off x="297506" y="131298"/>
            <a:ext cx="8596668" cy="445256"/>
          </a:xfrm>
          <a:prstGeom prst="rect">
            <a:avLst/>
          </a:prstGeom>
        </p:spPr>
        <p:txBody>
          <a:bodyPr>
            <a:normAutofit fontScale="75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dirty="0" smtClean="0"/>
              <a:t>Содержание презентации</a:t>
            </a:r>
            <a:endParaRPr lang="ru-RU" dirty="0"/>
          </a:p>
        </p:txBody>
      </p:sp>
      <p:sp>
        <p:nvSpPr>
          <p:cNvPr id="5" name="TextBox 4">
            <a:extLst>
              <a:ext uri="{FF2B5EF4-FFF2-40B4-BE49-F238E27FC236}">
                <a16:creationId xmlns="" xmlns:a16="http://schemas.microsoft.com/office/drawing/2014/main" id="{52DA37D0-7FD7-4E30-8429-F0935FC7724F}"/>
              </a:ext>
            </a:extLst>
          </p:cNvPr>
          <p:cNvSpPr txBox="1"/>
          <p:nvPr/>
        </p:nvSpPr>
        <p:spPr>
          <a:xfrm>
            <a:off x="297506" y="505767"/>
            <a:ext cx="8874629" cy="830997"/>
          </a:xfrm>
          <a:prstGeom prst="rect">
            <a:avLst/>
          </a:prstGeom>
          <a:noFill/>
        </p:spPr>
        <p:txBody>
          <a:bodyPr wrap="square" rtlCol="0">
            <a:spAutoFit/>
          </a:bodyPr>
          <a:lstStyle/>
          <a:p>
            <a:r>
              <a:rPr lang="ru-RU" sz="1600" dirty="0">
                <a:latin typeface="Times New Roman" panose="02020603050405020304" pitchFamily="18" charset="0"/>
                <a:cs typeface="Times New Roman" panose="02020603050405020304" pitchFamily="18" charset="0"/>
              </a:rPr>
              <a:t>Для перехода на нужный слайд нажмите кнопку «вперёд» напротив темы.</a:t>
            </a:r>
          </a:p>
          <a:p>
            <a:r>
              <a:rPr lang="ru-RU" sz="1600" dirty="0">
                <a:latin typeface="Times New Roman" panose="02020603050405020304" pitchFamily="18" charset="0"/>
                <a:cs typeface="Times New Roman" panose="02020603050405020304" pitchFamily="18" charset="0"/>
              </a:rPr>
              <a:t>Чтобы вернуться обратно в содержание, нажмите кнопку «возврат» в правом нижнем углу слайда.</a:t>
            </a:r>
          </a:p>
          <a:p>
            <a:r>
              <a:rPr lang="ru-RU" sz="1600" dirty="0">
                <a:latin typeface="Times New Roman" panose="02020603050405020304" pitchFamily="18" charset="0"/>
                <a:cs typeface="Times New Roman" panose="02020603050405020304" pitchFamily="18" charset="0"/>
              </a:rPr>
              <a:t>Презентацию можно просмотреть последовательно наживая кнопку «пробел» на клавиатуре.</a:t>
            </a:r>
          </a:p>
        </p:txBody>
      </p:sp>
      <p:sp>
        <p:nvSpPr>
          <p:cNvPr id="6" name="Прямоугольник 5">
            <a:extLst>
              <a:ext uri="{FF2B5EF4-FFF2-40B4-BE49-F238E27FC236}">
                <a16:creationId xmlns="" xmlns:a16="http://schemas.microsoft.com/office/drawing/2014/main" id="{F258000F-DDC1-4AE9-BB99-1B7E89E5BCCF}"/>
              </a:ext>
            </a:extLst>
          </p:cNvPr>
          <p:cNvSpPr/>
          <p:nvPr/>
        </p:nvSpPr>
        <p:spPr>
          <a:xfrm>
            <a:off x="297505" y="1365268"/>
            <a:ext cx="1893467" cy="400110"/>
          </a:xfrm>
          <a:prstGeom prst="rect">
            <a:avLst/>
          </a:prstGeom>
          <a:noFill/>
        </p:spPr>
        <p:txBody>
          <a:bodyPr wrap="none" lIns="91440" tIns="45720" rIns="91440" bIns="45720">
            <a:spAutoFit/>
          </a:bodyPr>
          <a:lstStyle/>
          <a:p>
            <a:r>
              <a:rPr lang="ru-RU" sz="2000" b="0" cap="none" spc="0" dirty="0">
                <a:ln w="0"/>
                <a:solidFill>
                  <a:schemeClr val="accent1"/>
                </a:solidFill>
                <a:effectLst>
                  <a:outerShdw blurRad="38100" dist="25400" dir="5400000" algn="ctr" rotWithShape="0">
                    <a:srgbClr val="6E747A">
                      <a:alpha val="43000"/>
                    </a:srgbClr>
                  </a:outerShdw>
                </a:effectLst>
              </a:rPr>
              <a:t>Цели и задачи</a:t>
            </a:r>
          </a:p>
        </p:txBody>
      </p:sp>
      <p:sp>
        <p:nvSpPr>
          <p:cNvPr id="7" name="Управляющая кнопка: далее 6">
            <a:hlinkClick r:id="rId2" action="ppaction://hlinksldjump" highlightClick="1"/>
          </p:cNvPr>
          <p:cNvSpPr/>
          <p:nvPr/>
        </p:nvSpPr>
        <p:spPr>
          <a:xfrm>
            <a:off x="2190972" y="1351133"/>
            <a:ext cx="432000" cy="43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 xmlns:a16="http://schemas.microsoft.com/office/drawing/2014/main" id="{F258000F-DDC1-4AE9-BB99-1B7E89E5BCCF}"/>
              </a:ext>
            </a:extLst>
          </p:cNvPr>
          <p:cNvSpPr/>
          <p:nvPr/>
        </p:nvSpPr>
        <p:spPr>
          <a:xfrm>
            <a:off x="297505" y="1813747"/>
            <a:ext cx="3313728" cy="400110"/>
          </a:xfrm>
          <a:prstGeom prst="rect">
            <a:avLst/>
          </a:prstGeom>
          <a:noFill/>
        </p:spPr>
        <p:txBody>
          <a:bodyPr wrap="none" lIns="91440" tIns="45720" rIns="91440" bIns="45720">
            <a:spAutoFit/>
          </a:bodyPr>
          <a:lstStyle/>
          <a:p>
            <a:r>
              <a:rPr lang="ru-RU" sz="2000" b="0" cap="none" spc="0" dirty="0" smtClean="0">
                <a:ln w="0"/>
                <a:solidFill>
                  <a:schemeClr val="accent1"/>
                </a:solidFill>
                <a:effectLst>
                  <a:outerShdw blurRad="38100" dist="25400" dir="5400000" algn="ctr" rotWithShape="0">
                    <a:srgbClr val="6E747A">
                      <a:alpha val="43000"/>
                    </a:srgbClr>
                  </a:outerShdw>
                </a:effectLst>
              </a:rPr>
              <a:t>Тайны римских акведуков</a:t>
            </a:r>
            <a:endParaRPr lang="ru-RU" sz="2000" b="0" cap="none" spc="0" dirty="0">
              <a:ln w="0"/>
              <a:solidFill>
                <a:schemeClr val="accent1"/>
              </a:solidFill>
              <a:effectLst>
                <a:outerShdw blurRad="38100" dist="25400" dir="5400000" algn="ctr" rotWithShape="0">
                  <a:srgbClr val="6E747A">
                    <a:alpha val="43000"/>
                  </a:srgbClr>
                </a:outerShdw>
              </a:effectLst>
            </a:endParaRPr>
          </a:p>
        </p:txBody>
      </p:sp>
      <p:sp>
        <p:nvSpPr>
          <p:cNvPr id="9" name="Управляющая кнопка: далее 8">
            <a:hlinkClick r:id="rId3" action="ppaction://hlinksldjump" highlightClick="1"/>
          </p:cNvPr>
          <p:cNvSpPr/>
          <p:nvPr/>
        </p:nvSpPr>
        <p:spPr>
          <a:xfrm>
            <a:off x="3561841" y="1797802"/>
            <a:ext cx="432000" cy="43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a:extLst>
              <a:ext uri="{FF2B5EF4-FFF2-40B4-BE49-F238E27FC236}">
                <a16:creationId xmlns="" xmlns:a16="http://schemas.microsoft.com/office/drawing/2014/main" id="{F258000F-DDC1-4AE9-BB99-1B7E89E5BCCF}"/>
              </a:ext>
            </a:extLst>
          </p:cNvPr>
          <p:cNvSpPr/>
          <p:nvPr/>
        </p:nvSpPr>
        <p:spPr>
          <a:xfrm>
            <a:off x="297505" y="2322617"/>
            <a:ext cx="2162772" cy="400110"/>
          </a:xfrm>
          <a:prstGeom prst="rect">
            <a:avLst/>
          </a:prstGeom>
          <a:noFill/>
        </p:spPr>
        <p:txBody>
          <a:bodyPr wrap="none" lIns="91440" tIns="45720" rIns="91440" bIns="45720">
            <a:spAutoFit/>
          </a:bodyPr>
          <a:lstStyle/>
          <a:p>
            <a:r>
              <a:rPr lang="ru-RU" sz="2000" b="0" cap="none" spc="0" dirty="0" smtClean="0">
                <a:ln w="0"/>
                <a:solidFill>
                  <a:schemeClr val="accent1"/>
                </a:solidFill>
                <a:effectLst>
                  <a:outerShdw blurRad="38100" dist="25400" dir="5400000" algn="ctr" rotWithShape="0">
                    <a:srgbClr val="6E747A">
                      <a:alpha val="43000"/>
                    </a:srgbClr>
                  </a:outerShdw>
                </a:effectLst>
              </a:rPr>
              <a:t>Мосты и дюкеры</a:t>
            </a:r>
            <a:endParaRPr lang="ru-RU" sz="2000" b="0" cap="none" spc="0" dirty="0">
              <a:ln w="0"/>
              <a:solidFill>
                <a:schemeClr val="accent1"/>
              </a:solidFill>
              <a:effectLst>
                <a:outerShdw blurRad="38100" dist="25400" dir="5400000" algn="ctr" rotWithShape="0">
                  <a:srgbClr val="6E747A">
                    <a:alpha val="43000"/>
                  </a:srgbClr>
                </a:outerShdw>
              </a:effectLst>
            </a:endParaRPr>
          </a:p>
        </p:txBody>
      </p:sp>
      <p:sp>
        <p:nvSpPr>
          <p:cNvPr id="11" name="Прямоугольник 10">
            <a:extLst>
              <a:ext uri="{FF2B5EF4-FFF2-40B4-BE49-F238E27FC236}">
                <a16:creationId xmlns="" xmlns:a16="http://schemas.microsoft.com/office/drawing/2014/main" id="{F258000F-DDC1-4AE9-BB99-1B7E89E5BCCF}"/>
              </a:ext>
            </a:extLst>
          </p:cNvPr>
          <p:cNvSpPr/>
          <p:nvPr/>
        </p:nvSpPr>
        <p:spPr>
          <a:xfrm>
            <a:off x="292870" y="2764432"/>
            <a:ext cx="4560864" cy="400110"/>
          </a:xfrm>
          <a:prstGeom prst="rect">
            <a:avLst/>
          </a:prstGeom>
          <a:noFill/>
        </p:spPr>
        <p:txBody>
          <a:bodyPr wrap="none" lIns="91440" tIns="45720" rIns="91440" bIns="45720">
            <a:spAutoFit/>
          </a:bodyPr>
          <a:lstStyle/>
          <a:p>
            <a:r>
              <a:rPr lang="ru-RU" sz="2000" b="0" cap="none" spc="0" dirty="0" smtClean="0">
                <a:ln w="0"/>
                <a:solidFill>
                  <a:schemeClr val="accent1"/>
                </a:solidFill>
                <a:effectLst>
                  <a:outerShdw blurRad="38100" dist="25400" dir="5400000" algn="ctr" rotWithShape="0">
                    <a:srgbClr val="6E747A">
                      <a:alpha val="43000"/>
                    </a:srgbClr>
                  </a:outerShdw>
                </a:effectLst>
              </a:rPr>
              <a:t>Сифоны в древнеримских акведуках</a:t>
            </a:r>
          </a:p>
        </p:txBody>
      </p:sp>
      <p:sp>
        <p:nvSpPr>
          <p:cNvPr id="12" name="Прямоугольник 11">
            <a:extLst>
              <a:ext uri="{FF2B5EF4-FFF2-40B4-BE49-F238E27FC236}">
                <a16:creationId xmlns="" xmlns:a16="http://schemas.microsoft.com/office/drawing/2014/main" id="{F258000F-DDC1-4AE9-BB99-1B7E89E5BCCF}"/>
              </a:ext>
            </a:extLst>
          </p:cNvPr>
          <p:cNvSpPr/>
          <p:nvPr/>
        </p:nvSpPr>
        <p:spPr>
          <a:xfrm>
            <a:off x="318996" y="3199710"/>
            <a:ext cx="4360489" cy="400110"/>
          </a:xfrm>
          <a:prstGeom prst="rect">
            <a:avLst/>
          </a:prstGeom>
          <a:noFill/>
        </p:spPr>
        <p:txBody>
          <a:bodyPr wrap="none" lIns="91440" tIns="45720" rIns="91440" bIns="45720">
            <a:spAutoFit/>
          </a:bodyPr>
          <a:lstStyle/>
          <a:p>
            <a:r>
              <a:rPr lang="ru-RU" sz="2000" b="0" cap="none" spc="0" dirty="0" smtClean="0">
                <a:ln w="0"/>
                <a:solidFill>
                  <a:schemeClr val="accent1"/>
                </a:solidFill>
                <a:effectLst>
                  <a:outerShdw blurRad="38100" dist="25400" dir="5400000" algn="ctr" rotWithShape="0">
                    <a:srgbClr val="6E747A">
                      <a:alpha val="43000"/>
                    </a:srgbClr>
                  </a:outerShdw>
                </a:effectLst>
              </a:rPr>
              <a:t>Инженерный гений Древнего Рима</a:t>
            </a:r>
          </a:p>
        </p:txBody>
      </p:sp>
      <p:sp>
        <p:nvSpPr>
          <p:cNvPr id="13" name="Прямоугольник 12">
            <a:extLst>
              <a:ext uri="{FF2B5EF4-FFF2-40B4-BE49-F238E27FC236}">
                <a16:creationId xmlns="" xmlns:a16="http://schemas.microsoft.com/office/drawing/2014/main" id="{F258000F-DDC1-4AE9-BB99-1B7E89E5BCCF}"/>
              </a:ext>
            </a:extLst>
          </p:cNvPr>
          <p:cNvSpPr/>
          <p:nvPr/>
        </p:nvSpPr>
        <p:spPr>
          <a:xfrm>
            <a:off x="318996" y="3648853"/>
            <a:ext cx="2484976" cy="400110"/>
          </a:xfrm>
          <a:prstGeom prst="rect">
            <a:avLst/>
          </a:prstGeom>
          <a:noFill/>
        </p:spPr>
        <p:txBody>
          <a:bodyPr wrap="none" lIns="91440" tIns="45720" rIns="91440" bIns="45720">
            <a:spAutoFit/>
          </a:bodyPr>
          <a:lstStyle/>
          <a:p>
            <a:r>
              <a:rPr lang="ru-RU" sz="2000" b="0" cap="none" spc="0" dirty="0" smtClean="0">
                <a:ln w="0"/>
                <a:solidFill>
                  <a:schemeClr val="accent1"/>
                </a:solidFill>
                <a:effectLst>
                  <a:outerShdw blurRad="38100" dist="25400" dir="5400000" algn="ctr" rotWithShape="0">
                    <a:srgbClr val="6E747A">
                      <a:alpha val="43000"/>
                    </a:srgbClr>
                  </a:outerShdw>
                </a:effectLst>
              </a:rPr>
              <a:t>Концепция проекта</a:t>
            </a:r>
          </a:p>
        </p:txBody>
      </p:sp>
      <p:sp>
        <p:nvSpPr>
          <p:cNvPr id="15" name="Прямоугольник 14">
            <a:extLst>
              <a:ext uri="{FF2B5EF4-FFF2-40B4-BE49-F238E27FC236}">
                <a16:creationId xmlns="" xmlns:a16="http://schemas.microsoft.com/office/drawing/2014/main" id="{F258000F-DDC1-4AE9-BB99-1B7E89E5BCCF}"/>
              </a:ext>
            </a:extLst>
          </p:cNvPr>
          <p:cNvSpPr/>
          <p:nvPr/>
        </p:nvSpPr>
        <p:spPr>
          <a:xfrm>
            <a:off x="330297" y="4177952"/>
            <a:ext cx="4884671" cy="400110"/>
          </a:xfrm>
          <a:prstGeom prst="rect">
            <a:avLst/>
          </a:prstGeom>
          <a:noFill/>
        </p:spPr>
        <p:txBody>
          <a:bodyPr wrap="none" lIns="91440" tIns="45720" rIns="91440" bIns="45720">
            <a:spAutoFit/>
          </a:bodyPr>
          <a:lstStyle/>
          <a:p>
            <a:r>
              <a:rPr lang="ru-RU" sz="2000" dirty="0">
                <a:ln w="0"/>
                <a:solidFill>
                  <a:schemeClr val="accent1"/>
                </a:solidFill>
                <a:effectLst>
                  <a:outerShdw blurRad="38100" dist="25400" dir="5400000" algn="ctr" rotWithShape="0">
                    <a:srgbClr val="6E747A">
                      <a:alpha val="43000"/>
                    </a:srgbClr>
                  </a:outerShdw>
                </a:effectLst>
              </a:rPr>
              <a:t>Краткий видео обзор. Как это работает</a:t>
            </a:r>
          </a:p>
        </p:txBody>
      </p:sp>
      <p:sp>
        <p:nvSpPr>
          <p:cNvPr id="17" name="Прямоугольник 16">
            <a:extLst>
              <a:ext uri="{FF2B5EF4-FFF2-40B4-BE49-F238E27FC236}">
                <a16:creationId xmlns="" xmlns:a16="http://schemas.microsoft.com/office/drawing/2014/main" id="{F258000F-DDC1-4AE9-BB99-1B7E89E5BCCF}"/>
              </a:ext>
            </a:extLst>
          </p:cNvPr>
          <p:cNvSpPr/>
          <p:nvPr/>
        </p:nvSpPr>
        <p:spPr>
          <a:xfrm>
            <a:off x="318996" y="4701850"/>
            <a:ext cx="899605" cy="400110"/>
          </a:xfrm>
          <a:prstGeom prst="rect">
            <a:avLst/>
          </a:prstGeom>
          <a:noFill/>
        </p:spPr>
        <p:txBody>
          <a:bodyPr wrap="none" lIns="91440" tIns="45720" rIns="91440" bIns="45720">
            <a:spAutoFit/>
          </a:bodyPr>
          <a:lstStyle/>
          <a:p>
            <a:r>
              <a:rPr lang="ru-RU" sz="2000" dirty="0" smtClean="0">
                <a:ln w="0"/>
                <a:solidFill>
                  <a:schemeClr val="accent1"/>
                </a:solidFill>
                <a:effectLst>
                  <a:outerShdw blurRad="38100" dist="25400" dir="5400000" algn="ctr" rotWithShape="0">
                    <a:srgbClr val="6E747A">
                      <a:alpha val="43000"/>
                    </a:srgbClr>
                  </a:outerShdw>
                </a:effectLst>
              </a:rPr>
              <a:t>Смета</a:t>
            </a:r>
            <a:endParaRPr lang="ru-RU" sz="2000" dirty="0">
              <a:ln w="0"/>
              <a:solidFill>
                <a:schemeClr val="accent1"/>
              </a:solidFill>
              <a:effectLst>
                <a:outerShdw blurRad="38100" dist="25400" dir="5400000" algn="ctr" rotWithShape="0">
                  <a:srgbClr val="6E747A">
                    <a:alpha val="43000"/>
                  </a:srgbClr>
                </a:outerShdw>
              </a:effectLst>
            </a:endParaRPr>
          </a:p>
        </p:txBody>
      </p:sp>
      <p:sp>
        <p:nvSpPr>
          <p:cNvPr id="18" name="Прямоугольник 17">
            <a:extLst>
              <a:ext uri="{FF2B5EF4-FFF2-40B4-BE49-F238E27FC236}">
                <a16:creationId xmlns="" xmlns:a16="http://schemas.microsoft.com/office/drawing/2014/main" id="{F258000F-DDC1-4AE9-BB99-1B7E89E5BCCF}"/>
              </a:ext>
            </a:extLst>
          </p:cNvPr>
          <p:cNvSpPr/>
          <p:nvPr/>
        </p:nvSpPr>
        <p:spPr>
          <a:xfrm>
            <a:off x="292870" y="5263471"/>
            <a:ext cx="2454518" cy="400110"/>
          </a:xfrm>
          <a:prstGeom prst="rect">
            <a:avLst/>
          </a:prstGeom>
          <a:noFill/>
        </p:spPr>
        <p:txBody>
          <a:bodyPr wrap="none" lIns="91440" tIns="45720" rIns="91440" bIns="45720">
            <a:spAutoFit/>
          </a:bodyPr>
          <a:lstStyle/>
          <a:p>
            <a:r>
              <a:rPr lang="ru-RU" sz="2000" dirty="0" smtClean="0">
                <a:ln w="0"/>
                <a:solidFill>
                  <a:schemeClr val="accent1"/>
                </a:solidFill>
                <a:effectLst>
                  <a:outerShdw blurRad="38100" dist="25400" dir="5400000" algn="ctr" rotWithShape="0">
                    <a:srgbClr val="6E747A">
                      <a:alpha val="43000"/>
                    </a:srgbClr>
                  </a:outerShdw>
                </a:effectLst>
              </a:rPr>
              <a:t>Список источников</a:t>
            </a:r>
            <a:endParaRPr lang="ru-RU" sz="2000" dirty="0">
              <a:ln w="0"/>
              <a:solidFill>
                <a:schemeClr val="accent1"/>
              </a:solidFill>
              <a:effectLst>
                <a:outerShdw blurRad="38100" dist="25400" dir="5400000" algn="ctr" rotWithShape="0">
                  <a:srgbClr val="6E747A">
                    <a:alpha val="43000"/>
                  </a:srgbClr>
                </a:outerShdw>
              </a:effectLst>
            </a:endParaRPr>
          </a:p>
        </p:txBody>
      </p:sp>
      <p:sp>
        <p:nvSpPr>
          <p:cNvPr id="19" name="Управляющая кнопка: далее 18">
            <a:hlinkClick r:id="rId4" action="ppaction://hlinksldjump" highlightClick="1"/>
          </p:cNvPr>
          <p:cNvSpPr/>
          <p:nvPr/>
        </p:nvSpPr>
        <p:spPr>
          <a:xfrm>
            <a:off x="2526471" y="2306672"/>
            <a:ext cx="432000" cy="43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Управляющая кнопка: далее 19">
            <a:hlinkClick r:id="rId5" action="ppaction://hlinksldjump" highlightClick="1"/>
          </p:cNvPr>
          <p:cNvSpPr/>
          <p:nvPr/>
        </p:nvSpPr>
        <p:spPr>
          <a:xfrm>
            <a:off x="4831403" y="2781080"/>
            <a:ext cx="432000" cy="43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Управляющая кнопка: далее 20">
            <a:hlinkClick r:id="rId6" action="ppaction://hlinksldjump" highlightClick="1"/>
          </p:cNvPr>
          <p:cNvSpPr/>
          <p:nvPr/>
        </p:nvSpPr>
        <p:spPr>
          <a:xfrm>
            <a:off x="4673670" y="3257378"/>
            <a:ext cx="432000" cy="43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Управляющая кнопка: далее 21">
            <a:hlinkClick r:id="rId7" action="ppaction://hlinksldjump" highlightClick="1"/>
          </p:cNvPr>
          <p:cNvSpPr/>
          <p:nvPr/>
        </p:nvSpPr>
        <p:spPr>
          <a:xfrm>
            <a:off x="2761331" y="3641525"/>
            <a:ext cx="432000" cy="43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Управляющая кнопка: далее 24">
            <a:hlinkClick r:id="rId8" action="ppaction://hlinksldjump" highlightClick="1"/>
          </p:cNvPr>
          <p:cNvSpPr/>
          <p:nvPr/>
        </p:nvSpPr>
        <p:spPr>
          <a:xfrm>
            <a:off x="5191668" y="4181093"/>
            <a:ext cx="432000" cy="43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Управляющая кнопка: далее 25">
            <a:hlinkClick r:id="rId9" action="ppaction://hlinksldjump" highlightClick="1"/>
          </p:cNvPr>
          <p:cNvSpPr/>
          <p:nvPr/>
        </p:nvSpPr>
        <p:spPr>
          <a:xfrm>
            <a:off x="1266407" y="4724194"/>
            <a:ext cx="432000" cy="43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Управляющая кнопка: далее 26">
            <a:hlinkClick r:id="rId10" action="ppaction://hlinksldjump" highlightClick="1"/>
          </p:cNvPr>
          <p:cNvSpPr/>
          <p:nvPr/>
        </p:nvSpPr>
        <p:spPr>
          <a:xfrm>
            <a:off x="2789576" y="5263471"/>
            <a:ext cx="432000" cy="43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590510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0367" y="204681"/>
            <a:ext cx="8596668" cy="1889669"/>
          </a:xfrm>
        </p:spPr>
        <p:txBody>
          <a:bodyPr>
            <a:noAutofit/>
          </a:bodyPr>
          <a:lstStyle/>
          <a:p>
            <a:r>
              <a:rPr lang="ru-RU" sz="2000" b="1" dirty="0">
                <a:solidFill>
                  <a:schemeClr val="tx1"/>
                </a:solidFill>
              </a:rPr>
              <a:t>Цель проекта:</a:t>
            </a:r>
            <a:r>
              <a:rPr lang="ru-RU" sz="2000" dirty="0">
                <a:solidFill>
                  <a:schemeClr val="tx1"/>
                </a:solidFill>
              </a:rPr>
              <a:t/>
            </a:r>
            <a:br>
              <a:rPr lang="ru-RU" sz="2000" dirty="0">
                <a:solidFill>
                  <a:schemeClr val="tx1"/>
                </a:solidFill>
              </a:rPr>
            </a:br>
            <a:r>
              <a:rPr lang="ru-RU" sz="2000" dirty="0">
                <a:solidFill>
                  <a:schemeClr val="tx1"/>
                </a:solidFill>
              </a:rPr>
              <a:t>- </a:t>
            </a:r>
            <a:r>
              <a:rPr lang="ru-RU" sz="2000" dirty="0" smtClean="0"/>
              <a:t>создание интерактивного экспоната - макета</a:t>
            </a:r>
            <a:r>
              <a:rPr lang="ru-RU" sz="2000" dirty="0"/>
              <a:t>, иллюстрирующего </a:t>
            </a:r>
            <a:r>
              <a:rPr lang="ru-RU" sz="2000" dirty="0" smtClean="0"/>
              <a:t>работу римского </a:t>
            </a:r>
            <a:r>
              <a:rPr lang="ru-RU" sz="2000" dirty="0"/>
              <a:t>акведука, переброшенного через глубокое ущелье, действующего с использованием принципа сифона</a:t>
            </a:r>
            <a:br>
              <a:rPr lang="ru-RU" sz="2000" dirty="0"/>
            </a:br>
            <a:r>
              <a:rPr lang="ru-RU" sz="2400" dirty="0">
                <a:solidFill>
                  <a:schemeClr val="tx1"/>
                </a:solidFill>
              </a:rPr>
              <a:t/>
            </a:r>
            <a:br>
              <a:rPr lang="ru-RU" sz="2400" dirty="0">
                <a:solidFill>
                  <a:schemeClr val="tx1"/>
                </a:solidFill>
              </a:rPr>
            </a:br>
            <a:endParaRPr lang="ru-RU" sz="2400" dirty="0">
              <a:solidFill>
                <a:schemeClr val="tx1"/>
              </a:solidFill>
            </a:endParaRPr>
          </a:p>
        </p:txBody>
      </p:sp>
      <p:sp>
        <p:nvSpPr>
          <p:cNvPr id="3" name="Заголовок 1"/>
          <p:cNvSpPr txBox="1">
            <a:spLocks/>
          </p:cNvSpPr>
          <p:nvPr/>
        </p:nvSpPr>
        <p:spPr>
          <a:xfrm>
            <a:off x="350367" y="1221575"/>
            <a:ext cx="8596668" cy="188966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2400" dirty="0" smtClean="0"/>
              <a:t/>
            </a:r>
            <a:br>
              <a:rPr lang="ru-RU" sz="2400" dirty="0" smtClean="0"/>
            </a:br>
            <a:r>
              <a:rPr lang="ru-RU" sz="2400" dirty="0" smtClean="0">
                <a:solidFill>
                  <a:schemeClr val="tx1"/>
                </a:solidFill>
              </a:rPr>
              <a:t/>
            </a:r>
            <a:br>
              <a:rPr lang="ru-RU" sz="2400" dirty="0" smtClean="0">
                <a:solidFill>
                  <a:schemeClr val="tx1"/>
                </a:solidFill>
              </a:rPr>
            </a:br>
            <a:r>
              <a:rPr lang="ru-RU" sz="2000" b="1" dirty="0" smtClean="0">
                <a:solidFill>
                  <a:schemeClr val="tx1"/>
                </a:solidFill>
              </a:rPr>
              <a:t>Задачи проекта:</a:t>
            </a:r>
            <a:r>
              <a:rPr lang="ru-RU" sz="2000" dirty="0" smtClean="0">
                <a:solidFill>
                  <a:schemeClr val="tx1"/>
                </a:solidFill>
              </a:rPr>
              <a:t/>
            </a:r>
            <a:br>
              <a:rPr lang="ru-RU" sz="2000" dirty="0" smtClean="0">
                <a:solidFill>
                  <a:schemeClr val="tx1"/>
                </a:solidFill>
              </a:rPr>
            </a:br>
            <a:r>
              <a:rPr lang="ru-RU" sz="2000" dirty="0" smtClean="0"/>
              <a:t>- изучить особенности строительства акведуков в римской империи с использованием принципа сифона;</a:t>
            </a:r>
            <a:br>
              <a:rPr lang="ru-RU" sz="2000" dirty="0" smtClean="0"/>
            </a:br>
            <a:r>
              <a:rPr lang="ru-RU" sz="2000" dirty="0" smtClean="0"/>
              <a:t>- разработать возможный вариант для реализации проекта.</a:t>
            </a:r>
            <a:br>
              <a:rPr lang="ru-RU" sz="2000" dirty="0" smtClean="0"/>
            </a:br>
            <a:r>
              <a:rPr lang="ru-RU" sz="2000" dirty="0" smtClean="0"/>
              <a:t>- подобрать необходимые материалы.</a:t>
            </a:r>
            <a:br>
              <a:rPr lang="ru-RU" sz="2000" dirty="0" smtClean="0"/>
            </a:br>
            <a:r>
              <a:rPr lang="ru-RU" sz="2000" dirty="0" smtClean="0"/>
              <a:t>- разработать макет с использованием 3d принтера.</a:t>
            </a:r>
            <a:br>
              <a:rPr lang="ru-RU" sz="2000" dirty="0" smtClean="0"/>
            </a:br>
            <a:r>
              <a:rPr lang="ru-RU" sz="2000" dirty="0" smtClean="0"/>
              <a:t>- создать действующий макет.</a:t>
            </a:r>
            <a:r>
              <a:rPr lang="ru-RU" sz="2400" dirty="0" smtClean="0"/>
              <a:t/>
            </a:r>
            <a:br>
              <a:rPr lang="ru-RU" sz="2400" dirty="0" smtClean="0"/>
            </a:br>
            <a:r>
              <a:rPr lang="ru-RU" sz="2400" dirty="0" smtClean="0"/>
              <a:t/>
            </a:r>
            <a:br>
              <a:rPr lang="ru-RU" sz="2400" dirty="0" smtClean="0"/>
            </a:br>
            <a:endParaRPr lang="ru-RU" sz="2400" dirty="0">
              <a:solidFill>
                <a:schemeClr val="tx1"/>
              </a:solidFill>
            </a:endParaRPr>
          </a:p>
        </p:txBody>
      </p:sp>
      <p:sp>
        <p:nvSpPr>
          <p:cNvPr id="4" name="Управляющая кнопка: возврат 3">
            <a:hlinkClick r:id="rId2" action="ppaction://hlinksldjump" highlightClick="1"/>
          </p:cNvPr>
          <p:cNvSpPr/>
          <p:nvPr/>
        </p:nvSpPr>
        <p:spPr>
          <a:xfrm>
            <a:off x="11086012" y="5747657"/>
            <a:ext cx="1042416" cy="1042416"/>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1933303" y="4514539"/>
            <a:ext cx="7707086" cy="1477328"/>
          </a:xfrm>
          <a:prstGeom prst="rect">
            <a:avLst/>
          </a:prstGeom>
        </p:spPr>
        <p:txBody>
          <a:bodyPr wrap="square">
            <a:spAutoFit/>
          </a:bodyPr>
          <a:lstStyle/>
          <a:p>
            <a:r>
              <a:rPr lang="ru-RU" b="1" dirty="0" smtClean="0"/>
              <a:t>Лучше один раз увидеть, чем сто раз услышать. Макет «Римский акведук» позволит продемонстрировать не очевидное явление, используемое при передаче воды из одной точки в другую, расширить представлением о технологиях, изобретённых в древности и используемых в современном обществе. </a:t>
            </a:r>
            <a:endParaRPr lang="ru-RU" b="1" dirty="0"/>
          </a:p>
        </p:txBody>
      </p:sp>
    </p:spTree>
    <p:extLst>
      <p:ext uri="{BB962C8B-B14F-4D97-AF65-F5344CB8AC3E}">
        <p14:creationId xmlns:p14="http://schemas.microsoft.com/office/powerpoint/2010/main" val="1740604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 xmlns:a16="http://schemas.microsoft.com/office/drawing/2014/main" id="{98596451-DE5A-488E-B462-1EC5D2A32BA9}"/>
              </a:ext>
            </a:extLst>
          </p:cNvPr>
          <p:cNvSpPr txBox="1">
            <a:spLocks/>
          </p:cNvSpPr>
          <p:nvPr/>
        </p:nvSpPr>
        <p:spPr>
          <a:xfrm>
            <a:off x="297506" y="131298"/>
            <a:ext cx="8596668" cy="445256"/>
          </a:xfrm>
          <a:prstGeom prst="rect">
            <a:avLst/>
          </a:prstGeom>
        </p:spPr>
        <p:txBody>
          <a:bodyPr>
            <a:normAutofit fontScale="75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dirty="0" smtClean="0"/>
              <a:t>Тайны римских акведуков</a:t>
            </a:r>
            <a:endParaRPr lang="ru-RU" dirty="0"/>
          </a:p>
        </p:txBody>
      </p:sp>
      <p:sp>
        <p:nvSpPr>
          <p:cNvPr id="5" name="TextBox 4"/>
          <p:cNvSpPr txBox="1"/>
          <p:nvPr/>
        </p:nvSpPr>
        <p:spPr>
          <a:xfrm>
            <a:off x="297507" y="576554"/>
            <a:ext cx="7479248" cy="5786199"/>
          </a:xfrm>
          <a:prstGeom prst="rect">
            <a:avLst/>
          </a:prstGeom>
          <a:noFill/>
        </p:spPr>
        <p:txBody>
          <a:bodyPr wrap="square" rtlCol="0">
            <a:spAutoFit/>
          </a:bodyPr>
          <a:lstStyle/>
          <a:p>
            <a:r>
              <a:rPr lang="ru-RU" sz="1600" dirty="0"/>
              <a:t>Изучая историю Древнего Рима, путешествуя или просматривая документальные, или художественные фильмы, часто можно увидеть изображение одного из замечательных изобретений инженеров той эпохи – акведуки - систему водопроводов, по которым вода ежедневно поступала в главные города Римской империи. </a:t>
            </a:r>
            <a:endParaRPr lang="ru-RU" sz="1600" dirty="0" smtClean="0"/>
          </a:p>
          <a:p>
            <a:endParaRPr lang="ru-RU" sz="1600" dirty="0" smtClean="0"/>
          </a:p>
          <a:p>
            <a:r>
              <a:rPr lang="ru-RU" sz="1600" dirty="0" smtClean="0"/>
              <a:t>При </a:t>
            </a:r>
            <a:r>
              <a:rPr lang="ru-RU" sz="1600" dirty="0"/>
              <a:t>этом сложилось </a:t>
            </a:r>
            <a:r>
              <a:rPr lang="ru-RU" sz="1600" b="1" dirty="0"/>
              <a:t>стереотипное представление </a:t>
            </a:r>
            <a:r>
              <a:rPr lang="ru-RU" sz="1600" dirty="0"/>
              <a:t>о внешнем виде акведука, как о мосте, по которому вода подаётся от одной возвышенности к другой. </a:t>
            </a:r>
            <a:endParaRPr lang="ru-RU" sz="1600" dirty="0" smtClean="0"/>
          </a:p>
          <a:p>
            <a:r>
              <a:rPr lang="ru-RU" sz="1600" dirty="0" smtClean="0"/>
              <a:t>Между </a:t>
            </a:r>
            <a:r>
              <a:rPr lang="ru-RU" sz="1600" dirty="0"/>
              <a:t>тем, оказывается, что при достаточно большой глубине препятствия, римляне использовали иной принцип, позволяющий экономить ресурсы и обеспечить надёжность конструкции.  </a:t>
            </a:r>
          </a:p>
          <a:p>
            <a:endParaRPr lang="ru-RU" sz="1600" dirty="0" smtClean="0"/>
          </a:p>
          <a:p>
            <a:r>
              <a:rPr lang="ru-RU" sz="1600" dirty="0" smtClean="0"/>
              <a:t>Многокилометровый </a:t>
            </a:r>
            <a:r>
              <a:rPr lang="ru-RU" sz="1600" dirty="0"/>
              <a:t>водопровод нередко проходил по пересеченной местности. Для его прокладки через ущелье римляне применяли два различных способа: либо строили через ущелье мост с небольшим уклоном в сторону стока, либо использовали принцип сифона, согласно которому вода в трубе должна всегда возвращаться к своему первоначальному уровню. Для этого сооружали систему труб, которые круто спускались по одному склону ущелья и поднимались по-другому. В тех случаях, когда глубина ущелья была относительно небольшой, строили мосты. Там же, где ущелье было слишком глубоким, сооружали </a:t>
            </a:r>
            <a:r>
              <a:rPr lang="ru-RU" sz="1600" b="1" dirty="0"/>
              <a:t>сифон</a:t>
            </a:r>
            <a:r>
              <a:rPr lang="ru-RU" sz="1600" dirty="0"/>
              <a:t>. </a:t>
            </a:r>
          </a:p>
          <a:p>
            <a:endParaRPr lang="ru-RU" dirty="0"/>
          </a:p>
        </p:txBody>
      </p:sp>
      <p:pic>
        <p:nvPicPr>
          <p:cNvPr id="6" name="Рисунок 5"/>
          <p:cNvPicPr/>
          <p:nvPr/>
        </p:nvPicPr>
        <p:blipFill>
          <a:blip r:embed="rId2">
            <a:extLst>
              <a:ext uri="{28A0092B-C50C-407E-A947-70E740481C1C}">
                <a14:useLocalDpi xmlns:a14="http://schemas.microsoft.com/office/drawing/2010/main" val="0"/>
              </a:ext>
            </a:extLst>
          </a:blip>
          <a:srcRect/>
          <a:stretch>
            <a:fillRect/>
          </a:stretch>
        </p:blipFill>
        <p:spPr bwMode="auto">
          <a:xfrm>
            <a:off x="7872550" y="131298"/>
            <a:ext cx="4242298" cy="3561136"/>
          </a:xfrm>
          <a:prstGeom prst="rect">
            <a:avLst/>
          </a:prstGeom>
          <a:noFill/>
          <a:ln>
            <a:noFill/>
          </a:ln>
        </p:spPr>
      </p:pic>
      <p:sp>
        <p:nvSpPr>
          <p:cNvPr id="7" name="Прямоугольник 6"/>
          <p:cNvSpPr/>
          <p:nvPr/>
        </p:nvSpPr>
        <p:spPr>
          <a:xfrm>
            <a:off x="7872550" y="3785941"/>
            <a:ext cx="4127862" cy="800219"/>
          </a:xfrm>
          <a:prstGeom prst="rect">
            <a:avLst/>
          </a:prstGeom>
        </p:spPr>
        <p:txBody>
          <a:bodyPr wrap="square">
            <a:spAutoFit/>
          </a:bodyPr>
          <a:lstStyle/>
          <a:p>
            <a:pPr indent="450215" algn="just">
              <a:spcAft>
                <a:spcPts val="0"/>
              </a:spcAft>
            </a:pPr>
            <a:r>
              <a:rPr lang="ru-RU" sz="1400" i="1" dirty="0" smtClean="0">
                <a:effectLst/>
                <a:latin typeface="Times New Roman" panose="02020603050405020304" pitchFamily="18" charset="0"/>
                <a:ea typeface="Calibri" panose="020F0502020204030204" pitchFamily="34" charset="0"/>
                <a:cs typeface="Times New Roman" panose="02020603050405020304" pitchFamily="18" charset="0"/>
              </a:rPr>
              <a:t>Акведук в </a:t>
            </a:r>
            <a:r>
              <a:rPr lang="ru-RU" sz="1400" i="1" dirty="0" err="1" smtClean="0">
                <a:effectLst/>
                <a:latin typeface="Times New Roman" panose="02020603050405020304" pitchFamily="18" charset="0"/>
                <a:ea typeface="Calibri" panose="020F0502020204030204" pitchFamily="34" charset="0"/>
                <a:cs typeface="Times New Roman" panose="02020603050405020304" pitchFamily="18" charset="0"/>
              </a:rPr>
              <a:t>Сеговии</a:t>
            </a:r>
            <a:r>
              <a:rPr lang="ru-RU" sz="1400" i="1" dirty="0" smtClean="0">
                <a:effectLst/>
                <a:latin typeface="Times New Roman" panose="02020603050405020304" pitchFamily="18" charset="0"/>
                <a:ea typeface="Calibri" panose="020F0502020204030204" pitchFamily="34" charset="0"/>
                <a:cs typeface="Times New Roman" panose="02020603050405020304" pitchFamily="18" charset="0"/>
              </a:rPr>
              <a:t> построен в конце I в. или начале II в. н. э. Акведук проходит по центру современного города</a:t>
            </a:r>
            <a:r>
              <a:rPr lang="ru-RU"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ru-RU"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Заголовок 1">
            <a:extLst>
              <a:ext uri="{FF2B5EF4-FFF2-40B4-BE49-F238E27FC236}">
                <a16:creationId xmlns="" xmlns:a16="http://schemas.microsoft.com/office/drawing/2014/main" id="{98596451-DE5A-488E-B462-1EC5D2A32BA9}"/>
              </a:ext>
            </a:extLst>
          </p:cNvPr>
          <p:cNvSpPr txBox="1">
            <a:spLocks/>
          </p:cNvSpPr>
          <p:nvPr/>
        </p:nvSpPr>
        <p:spPr>
          <a:xfrm>
            <a:off x="6654468" y="6134981"/>
            <a:ext cx="2382632" cy="445256"/>
          </a:xfrm>
          <a:prstGeom prst="rect">
            <a:avLst/>
          </a:prstGeom>
        </p:spPr>
        <p:txBody>
          <a:bodyP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1400" dirty="0" smtClean="0"/>
              <a:t>Продолжение на следующем слайде</a:t>
            </a:r>
            <a:endParaRPr lang="ru-RU" sz="1400" dirty="0"/>
          </a:p>
        </p:txBody>
      </p:sp>
      <p:sp>
        <p:nvSpPr>
          <p:cNvPr id="9" name="Управляющая кнопка: возврат 8">
            <a:hlinkClick r:id="rId3" action="ppaction://hlinksldjump" highlightClick="1"/>
          </p:cNvPr>
          <p:cNvSpPr/>
          <p:nvPr/>
        </p:nvSpPr>
        <p:spPr>
          <a:xfrm>
            <a:off x="11086012" y="5747657"/>
            <a:ext cx="1042416" cy="1042416"/>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46349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46844" y="92021"/>
            <a:ext cx="9312465" cy="2862322"/>
          </a:xfrm>
          <a:prstGeom prst="rect">
            <a:avLst/>
          </a:prstGeom>
        </p:spPr>
        <p:txBody>
          <a:bodyPr wrap="square">
            <a:spAutoFit/>
          </a:bodyPr>
          <a:lstStyle/>
          <a:p>
            <a:r>
              <a:rPr lang="ru-RU" dirty="0" smtClean="0"/>
              <a:t>В римских акведуках вода двигалась только под действием силы тяжести, обычно под очень низким уклоном в трубах из камня, кирпича или римского бетона. Иногда строили напорные акведуки с более крутым уклоном. Большинство трубопроводов были спрятаны под землей, следуя естественным препятствиям на местности; холмы и горы чаще обходили, реже пробивали туннель. Глубокие долины при пересечении углублений поверхности с перепадом больше 50 метров были соединены мостами или вода заводилась в свинцовые, керамические или каменные трубы — дюкеры (хотя почти всегда для этих целей использовали внутренности мостов). В современной гидротехнике используются аналогичные методы, позволяющие коллекторам и водным трубам пересекать различные углубления.</a:t>
            </a:r>
            <a:endParaRPr lang="ru-RU" dirty="0"/>
          </a:p>
        </p:txBody>
      </p:sp>
      <p:pic>
        <p:nvPicPr>
          <p:cNvPr id="4" name="Рисунок 3"/>
          <p:cNvPicPr/>
          <p:nvPr/>
        </p:nvPicPr>
        <p:blipFill>
          <a:blip r:embed="rId2">
            <a:extLst>
              <a:ext uri="{28A0092B-C50C-407E-A947-70E740481C1C}">
                <a14:useLocalDpi xmlns:a14="http://schemas.microsoft.com/office/drawing/2010/main" val="0"/>
              </a:ext>
            </a:extLst>
          </a:blip>
          <a:srcRect/>
          <a:stretch>
            <a:fillRect/>
          </a:stretch>
        </p:blipFill>
        <p:spPr bwMode="auto">
          <a:xfrm>
            <a:off x="567559" y="3158277"/>
            <a:ext cx="5833241" cy="3515792"/>
          </a:xfrm>
          <a:prstGeom prst="rect">
            <a:avLst/>
          </a:prstGeom>
          <a:noFill/>
          <a:ln>
            <a:noFill/>
          </a:ln>
        </p:spPr>
      </p:pic>
      <p:sp>
        <p:nvSpPr>
          <p:cNvPr id="5" name="Прямоугольник 4"/>
          <p:cNvSpPr/>
          <p:nvPr/>
        </p:nvSpPr>
        <p:spPr>
          <a:xfrm>
            <a:off x="6261744" y="5517930"/>
            <a:ext cx="2722806" cy="523220"/>
          </a:xfrm>
          <a:prstGeom prst="rect">
            <a:avLst/>
          </a:prstGeom>
        </p:spPr>
        <p:txBody>
          <a:bodyPr wrap="square">
            <a:spAutoFit/>
          </a:bodyPr>
          <a:lstStyle/>
          <a:p>
            <a:pPr algn="ctr">
              <a:spcAft>
                <a:spcPts val="0"/>
              </a:spcAft>
            </a:pPr>
            <a:r>
              <a:rPr lang="ru-RU" sz="1400" i="1" dirty="0" smtClean="0">
                <a:effectLst/>
                <a:ea typeface="Calibri" panose="020F0502020204030204" pitchFamily="34" charset="0"/>
                <a:cs typeface="Times New Roman" panose="02020603050405020304" pitchFamily="18" charset="0"/>
              </a:rPr>
              <a:t>Принцип дюкера </a:t>
            </a:r>
          </a:p>
          <a:p>
            <a:pPr algn="ctr">
              <a:spcAft>
                <a:spcPts val="0"/>
              </a:spcAft>
            </a:pPr>
            <a:r>
              <a:rPr lang="ru-RU" sz="1400" i="1" dirty="0" smtClean="0">
                <a:effectLst/>
                <a:ea typeface="Calibri" panose="020F0502020204030204" pitchFamily="34" charset="0"/>
                <a:cs typeface="Times New Roman" panose="02020603050405020304" pitchFamily="18" charset="0"/>
              </a:rPr>
              <a:t>(перевёрнутый сифон)</a:t>
            </a:r>
            <a:endParaRPr lang="ru-RU" sz="2400" dirty="0">
              <a:effectLst/>
              <a:ea typeface="Calibri" panose="020F0502020204030204" pitchFamily="34" charset="0"/>
              <a:cs typeface="Times New Roman" panose="02020603050405020304" pitchFamily="18" charset="0"/>
            </a:endParaRPr>
          </a:p>
        </p:txBody>
      </p:sp>
      <p:sp>
        <p:nvSpPr>
          <p:cNvPr id="7" name="Управляющая кнопка: возврат 6">
            <a:hlinkClick r:id="rId3" action="ppaction://hlinksldjump" highlightClick="1"/>
          </p:cNvPr>
          <p:cNvSpPr/>
          <p:nvPr/>
        </p:nvSpPr>
        <p:spPr>
          <a:xfrm>
            <a:off x="11086012" y="5747657"/>
            <a:ext cx="1042416" cy="1042416"/>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941033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 xmlns:a16="http://schemas.microsoft.com/office/drawing/2014/main" id="{98596451-DE5A-488E-B462-1EC5D2A32BA9}"/>
              </a:ext>
            </a:extLst>
          </p:cNvPr>
          <p:cNvSpPr txBox="1">
            <a:spLocks/>
          </p:cNvSpPr>
          <p:nvPr/>
        </p:nvSpPr>
        <p:spPr>
          <a:xfrm>
            <a:off x="297506" y="131298"/>
            <a:ext cx="8596668" cy="445256"/>
          </a:xfrm>
          <a:prstGeom prst="rect">
            <a:avLst/>
          </a:prstGeom>
        </p:spPr>
        <p:txBody>
          <a:bodyPr>
            <a:normAutofit fontScale="75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dirty="0" smtClean="0"/>
              <a:t>Мосты и дюкеры</a:t>
            </a:r>
            <a:endParaRPr lang="ru-RU" dirty="0"/>
          </a:p>
        </p:txBody>
      </p:sp>
      <p:pic>
        <p:nvPicPr>
          <p:cNvPr id="5" name="Рисунок 4"/>
          <p:cNvPicPr/>
          <p:nvPr/>
        </p:nvPicPr>
        <p:blipFill>
          <a:blip r:embed="rId2">
            <a:extLst>
              <a:ext uri="{28A0092B-C50C-407E-A947-70E740481C1C}">
                <a14:useLocalDpi xmlns:a14="http://schemas.microsoft.com/office/drawing/2010/main" val="0"/>
              </a:ext>
            </a:extLst>
          </a:blip>
          <a:srcRect/>
          <a:stretch>
            <a:fillRect/>
          </a:stretch>
        </p:blipFill>
        <p:spPr bwMode="auto">
          <a:xfrm>
            <a:off x="5936515" y="3729321"/>
            <a:ext cx="6255485" cy="2379759"/>
          </a:xfrm>
          <a:prstGeom prst="rect">
            <a:avLst/>
          </a:prstGeom>
          <a:noFill/>
          <a:ln>
            <a:noFill/>
          </a:ln>
        </p:spPr>
      </p:pic>
      <p:sp>
        <p:nvSpPr>
          <p:cNvPr id="7" name="Прямоугольник 6"/>
          <p:cNvSpPr/>
          <p:nvPr/>
        </p:nvSpPr>
        <p:spPr>
          <a:xfrm>
            <a:off x="6766560" y="6206087"/>
            <a:ext cx="5236574" cy="523220"/>
          </a:xfrm>
          <a:prstGeom prst="rect">
            <a:avLst/>
          </a:prstGeom>
        </p:spPr>
        <p:txBody>
          <a:bodyPr wrap="square">
            <a:spAutoFit/>
          </a:bodyPr>
          <a:lstStyle/>
          <a:p>
            <a:r>
              <a:rPr lang="ru-RU" sz="1400" i="1" dirty="0" smtClean="0"/>
              <a:t>Объект Всемирного наследия ЮНЕСКО. </a:t>
            </a:r>
          </a:p>
          <a:p>
            <a:r>
              <a:rPr lang="ru-RU" sz="1400" i="1" dirty="0" smtClean="0"/>
              <a:t>Древнеримский акведук </a:t>
            </a:r>
            <a:r>
              <a:rPr lang="ru-RU" sz="1400" i="1" dirty="0" err="1" smtClean="0"/>
              <a:t>Пон-дю-Гар</a:t>
            </a:r>
            <a:r>
              <a:rPr lang="ru-RU" sz="1400" i="1" dirty="0" smtClean="0"/>
              <a:t>. Франция.</a:t>
            </a:r>
            <a:endParaRPr lang="ru-RU" sz="1400" i="1" dirty="0"/>
          </a:p>
        </p:txBody>
      </p:sp>
      <p:sp>
        <p:nvSpPr>
          <p:cNvPr id="9" name="Прямоугольник 8"/>
          <p:cNvSpPr/>
          <p:nvPr/>
        </p:nvSpPr>
        <p:spPr>
          <a:xfrm>
            <a:off x="226423" y="576554"/>
            <a:ext cx="9109166" cy="923330"/>
          </a:xfrm>
          <a:prstGeom prst="rect">
            <a:avLst/>
          </a:prstGeom>
        </p:spPr>
        <p:txBody>
          <a:bodyPr wrap="square">
            <a:spAutoFit/>
          </a:bodyPr>
          <a:lstStyle/>
          <a:p>
            <a:r>
              <a:rPr lang="ru-RU" dirty="0" smtClean="0"/>
              <a:t>Некоторые водоводы проходили через долины или впадины на мостах или виадуках арочной конструкции из каменной кладки, кирпича или бетона; </a:t>
            </a:r>
            <a:r>
              <a:rPr lang="ru-RU" dirty="0" err="1" smtClean="0"/>
              <a:t>Пон-дю-Гар</a:t>
            </a:r>
            <a:r>
              <a:rPr lang="ru-RU" dirty="0" smtClean="0"/>
              <a:t>, один из самых впечатляющих примеров.</a:t>
            </a:r>
            <a:endParaRPr lang="ru-RU" dirty="0"/>
          </a:p>
        </p:txBody>
      </p:sp>
      <p:sp>
        <p:nvSpPr>
          <p:cNvPr id="15" name="Прямоугольник 14"/>
          <p:cNvSpPr/>
          <p:nvPr/>
        </p:nvSpPr>
        <p:spPr>
          <a:xfrm>
            <a:off x="226423" y="1657036"/>
            <a:ext cx="9274628" cy="2308324"/>
          </a:xfrm>
          <a:prstGeom prst="rect">
            <a:avLst/>
          </a:prstGeom>
        </p:spPr>
        <p:txBody>
          <a:bodyPr wrap="square">
            <a:spAutoFit/>
          </a:bodyPr>
          <a:lstStyle/>
          <a:p>
            <a:r>
              <a:rPr lang="ru-RU" dirty="0" smtClean="0"/>
              <a:t>Там, где необходимо было пересечь особенно глубокие или длинные углубления, дюкеры (перевернутые сифоны) можно использовать вместо арочных опор. Принцип дюкера прост. В водопропускной трубе жидкость может преодолеть препятствие без использования насосов. Используется принцип сообщающихся трубок, согласно которому жидкости в соединенных трубках всегда выровнены до одного уровня. Если новая жидкость всегда поступает с одной стороны, то она достигает того же уровня с другой стороны и может протекать там практически без потери и при той же высоте.</a:t>
            </a:r>
          </a:p>
        </p:txBody>
      </p:sp>
      <p:sp>
        <p:nvSpPr>
          <p:cNvPr id="16" name="Прямоугольник 15"/>
          <p:cNvSpPr/>
          <p:nvPr/>
        </p:nvSpPr>
        <p:spPr>
          <a:xfrm>
            <a:off x="435972" y="4159373"/>
            <a:ext cx="5598797" cy="2308324"/>
          </a:xfrm>
          <a:prstGeom prst="rect">
            <a:avLst/>
          </a:prstGeom>
        </p:spPr>
        <p:txBody>
          <a:bodyPr wrap="square">
            <a:spAutoFit/>
          </a:bodyPr>
          <a:lstStyle/>
          <a:p>
            <a:r>
              <a:rPr lang="ru-RU" dirty="0" smtClean="0"/>
              <a:t>При простом проходе уровень воды свободно переходит на другую сторону впадины. Водосток не передаёт воду на другой конец, когда вода больше не поступает в его начальную часть. Сифонные трубы обычно изготавливались из спаянного листового свинца, иногда армированного бетонными кожухами или каменными рукавами.</a:t>
            </a:r>
            <a:endParaRPr lang="ru-RU" dirty="0"/>
          </a:p>
        </p:txBody>
      </p:sp>
      <p:sp>
        <p:nvSpPr>
          <p:cNvPr id="18" name="Управляющая кнопка: возврат 17">
            <a:hlinkClick r:id="rId3" action="ppaction://hlinksldjump" highlightClick="1"/>
          </p:cNvPr>
          <p:cNvSpPr/>
          <p:nvPr/>
        </p:nvSpPr>
        <p:spPr>
          <a:xfrm>
            <a:off x="11086012" y="5747657"/>
            <a:ext cx="1042416" cy="1042416"/>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66836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8596451-DE5A-488E-B462-1EC5D2A32BA9}"/>
              </a:ext>
            </a:extLst>
          </p:cNvPr>
          <p:cNvSpPr txBox="1">
            <a:spLocks/>
          </p:cNvSpPr>
          <p:nvPr/>
        </p:nvSpPr>
        <p:spPr>
          <a:xfrm>
            <a:off x="297506" y="131298"/>
            <a:ext cx="8596668" cy="445256"/>
          </a:xfrm>
          <a:prstGeom prst="rect">
            <a:avLst/>
          </a:prstGeom>
        </p:spPr>
        <p:txBody>
          <a:bodyPr>
            <a:normAutofit fontScale="75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dirty="0"/>
              <a:t>Сифоны в древнеримских акведуках</a:t>
            </a:r>
          </a:p>
        </p:txBody>
      </p:sp>
      <p:sp>
        <p:nvSpPr>
          <p:cNvPr id="9" name="Прямоугольник 8"/>
          <p:cNvSpPr/>
          <p:nvPr/>
        </p:nvSpPr>
        <p:spPr>
          <a:xfrm>
            <a:off x="203711" y="523389"/>
            <a:ext cx="9203048" cy="2862322"/>
          </a:xfrm>
          <a:prstGeom prst="rect">
            <a:avLst/>
          </a:prstGeom>
        </p:spPr>
        <p:txBody>
          <a:bodyPr wrap="square">
            <a:spAutoFit/>
          </a:bodyPr>
          <a:lstStyle/>
          <a:p>
            <a:r>
              <a:rPr lang="ru-RU" dirty="0" smtClean="0"/>
              <a:t>Как известно, сифон представляет собой трубу, по которой жидкость переливается с одного уровня на другой через промежуточное возвышение, т.е. по траектории в форме буквы "П". Другими словами, жидкость сначала течет вверх по трубе, и это движение должно быть первоначально сообщено ей насосом или другой внешней силой. Затем жидкость перетекает по сифону самостоятельно благодаря атмосферному давлению, действующему на поверхность открытого бассейна на подающем конце сифона. Принцип сифона знаком автолюбителям: один конец шланга опускают в бензобак автомобиля, затем нужно засосать бензин на другом конце шланга и быстро опустить его в канистру. Бензин будет сам стекать из бака в канистру до тех пор, пока его уровень в баке остается выше уровня в канистре.</a:t>
            </a:r>
            <a:endParaRPr lang="ru-RU" dirty="0"/>
          </a:p>
        </p:txBody>
      </p:sp>
      <p:pic>
        <p:nvPicPr>
          <p:cNvPr id="12" name="Picture 2">
            <a:extLst>
              <a:ext uri="{FF2B5EF4-FFF2-40B4-BE49-F238E27FC236}">
                <a16:creationId xmlns="" xmlns:a16="http://schemas.microsoft.com/office/drawing/2014/main" id="{7B7F7E67-25EB-4F6F-B704-52BC923DC9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9048" y="3321676"/>
            <a:ext cx="6796604" cy="3536323"/>
          </a:xfrm>
          <a:prstGeom prst="rect">
            <a:avLst/>
          </a:prstGeom>
          <a:noFill/>
          <a:extLst>
            <a:ext uri="{909E8E84-426E-40DD-AFC4-6F175D3DCCD1}">
              <a14:hiddenFill xmlns:a14="http://schemas.microsoft.com/office/drawing/2010/main">
                <a:solidFill>
                  <a:srgbClr val="FFFFFF"/>
                </a:solidFill>
              </a14:hiddenFill>
            </a:ext>
          </a:extLst>
        </p:spPr>
      </p:pic>
      <p:sp>
        <p:nvSpPr>
          <p:cNvPr id="13" name="Заголовок 1">
            <a:extLst>
              <a:ext uri="{FF2B5EF4-FFF2-40B4-BE49-F238E27FC236}">
                <a16:creationId xmlns="" xmlns:a16="http://schemas.microsoft.com/office/drawing/2014/main" id="{98596451-DE5A-488E-B462-1EC5D2A32BA9}"/>
              </a:ext>
            </a:extLst>
          </p:cNvPr>
          <p:cNvSpPr txBox="1">
            <a:spLocks/>
          </p:cNvSpPr>
          <p:nvPr/>
        </p:nvSpPr>
        <p:spPr>
          <a:xfrm>
            <a:off x="600510" y="6228085"/>
            <a:ext cx="2382632" cy="445256"/>
          </a:xfrm>
          <a:prstGeom prst="rect">
            <a:avLst/>
          </a:prstGeom>
        </p:spPr>
        <p:txBody>
          <a:bodyP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1400" dirty="0" smtClean="0"/>
              <a:t>Продолжение на следующем слайде</a:t>
            </a:r>
            <a:endParaRPr lang="ru-RU" sz="1400" dirty="0"/>
          </a:p>
        </p:txBody>
      </p:sp>
    </p:spTree>
    <p:extLst>
      <p:ext uri="{BB962C8B-B14F-4D97-AF65-F5344CB8AC3E}">
        <p14:creationId xmlns:p14="http://schemas.microsoft.com/office/powerpoint/2010/main" val="3177664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8596451-DE5A-488E-B462-1EC5D2A32BA9}"/>
              </a:ext>
            </a:extLst>
          </p:cNvPr>
          <p:cNvSpPr txBox="1">
            <a:spLocks/>
          </p:cNvSpPr>
          <p:nvPr/>
        </p:nvSpPr>
        <p:spPr>
          <a:xfrm>
            <a:off x="297506" y="131298"/>
            <a:ext cx="8596668" cy="445256"/>
          </a:xfrm>
          <a:prstGeom prst="rect">
            <a:avLst/>
          </a:prstGeom>
        </p:spPr>
        <p:txBody>
          <a:bodyPr>
            <a:normAutofit fontScale="75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dirty="0"/>
              <a:t>Сифоны в древнеримских акведуках</a:t>
            </a:r>
          </a:p>
        </p:txBody>
      </p:sp>
      <p:pic>
        <p:nvPicPr>
          <p:cNvPr id="5" name="Рисунок 4"/>
          <p:cNvPicPr/>
          <p:nvPr/>
        </p:nvPicPr>
        <p:blipFill>
          <a:blip r:embed="rId2">
            <a:extLst>
              <a:ext uri="{28A0092B-C50C-407E-A947-70E740481C1C}">
                <a14:useLocalDpi xmlns:a14="http://schemas.microsoft.com/office/drawing/2010/main" val="0"/>
              </a:ext>
            </a:extLst>
          </a:blip>
          <a:srcRect/>
          <a:stretch>
            <a:fillRect/>
          </a:stretch>
        </p:blipFill>
        <p:spPr bwMode="auto">
          <a:xfrm>
            <a:off x="5159973" y="3263131"/>
            <a:ext cx="5926039" cy="3594869"/>
          </a:xfrm>
          <a:prstGeom prst="rect">
            <a:avLst/>
          </a:prstGeom>
          <a:noFill/>
          <a:ln>
            <a:noFill/>
          </a:ln>
        </p:spPr>
      </p:pic>
      <p:sp>
        <p:nvSpPr>
          <p:cNvPr id="7" name="Прямоугольник 6"/>
          <p:cNvSpPr/>
          <p:nvPr/>
        </p:nvSpPr>
        <p:spPr>
          <a:xfrm>
            <a:off x="226513" y="4586570"/>
            <a:ext cx="5209916" cy="1815882"/>
          </a:xfrm>
          <a:prstGeom prst="rect">
            <a:avLst/>
          </a:prstGeom>
        </p:spPr>
        <p:txBody>
          <a:bodyPr wrap="square">
            <a:spAutoFit/>
          </a:bodyPr>
          <a:lstStyle/>
          <a:p>
            <a:r>
              <a:rPr lang="ru-RU" sz="1400" dirty="0" smtClean="0"/>
              <a:t>Схема древнеримского сифона (a). Приемный резервуар устанавливали несколько ниже уровня напорного резервуара ввиду замедленного движения воды в трубах вследствие трения; разность высот установки резервуаров составляла гидравлический градиент. Для наглядности масштаб по вертикальной оси увеличен. Схема (b) дает представление об истинном профиле и градиентах </a:t>
            </a:r>
            <a:r>
              <a:rPr lang="ru-RU" sz="1400" dirty="0" err="1" smtClean="0"/>
              <a:t>Бонанского</a:t>
            </a:r>
            <a:r>
              <a:rPr lang="ru-RU" sz="1400" dirty="0" smtClean="0"/>
              <a:t> сифона водопровода </a:t>
            </a:r>
            <a:r>
              <a:rPr lang="ru-RU" sz="1400" dirty="0" err="1" smtClean="0"/>
              <a:t>Жье</a:t>
            </a:r>
            <a:r>
              <a:rPr lang="ru-RU" sz="1400" dirty="0" smtClean="0"/>
              <a:t>.</a:t>
            </a:r>
            <a:endParaRPr lang="ru-RU" sz="1400" dirty="0"/>
          </a:p>
        </p:txBody>
      </p:sp>
      <p:sp>
        <p:nvSpPr>
          <p:cNvPr id="11" name="Прямоугольник 10"/>
          <p:cNvSpPr/>
          <p:nvPr/>
        </p:nvSpPr>
        <p:spPr>
          <a:xfrm>
            <a:off x="105104" y="486270"/>
            <a:ext cx="9343696" cy="3139321"/>
          </a:xfrm>
          <a:prstGeom prst="rect">
            <a:avLst/>
          </a:prstGeom>
        </p:spPr>
        <p:txBody>
          <a:bodyPr wrap="square">
            <a:spAutoFit/>
          </a:bodyPr>
          <a:lstStyle/>
          <a:p>
            <a:r>
              <a:rPr lang="ru-RU" dirty="0" smtClean="0"/>
              <a:t>Конструкцию сифона, применявшегося в Древнем Риме, правильнее называть обратным сифоном, или дюкером. В нем жидкость движется по U-образной траектории, и сифон начинает работать, как только жидкость вводится в одно из его плеч. В простом U-образном сифоне жидкость, введенная на одном конце, поднимется до того же уровня на другом. Римские сифоны имели значительную длину, поэтому потери на трение становились заметными и приемный конец приходилось устраивать на уровне несколько ниже подающего конца.</a:t>
            </a:r>
          </a:p>
          <a:p>
            <a:r>
              <a:rPr lang="ru-RU" dirty="0" smtClean="0"/>
              <a:t>Обычно сифон начинался в точке, где водопровод, проложенный в виде открытого канала из каменной кладки, достигал края ущелья, которое нужно было пересечь. В этом месте вода стекала в напорный резервуар, выложенный из кирпича и установленный поперек канала.</a:t>
            </a:r>
            <a:endParaRPr lang="ru-RU" dirty="0"/>
          </a:p>
        </p:txBody>
      </p:sp>
      <p:sp>
        <p:nvSpPr>
          <p:cNvPr id="10" name="Управляющая кнопка: возврат 9">
            <a:hlinkClick r:id="rId3" action="ppaction://hlinksldjump" highlightClick="1"/>
          </p:cNvPr>
          <p:cNvSpPr/>
          <p:nvPr/>
        </p:nvSpPr>
        <p:spPr>
          <a:xfrm>
            <a:off x="11086012" y="5747657"/>
            <a:ext cx="1042416" cy="1042416"/>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06146615"/>
      </p:ext>
    </p:extLst>
  </p:cSld>
  <p:clrMapOvr>
    <a:masterClrMapping/>
  </p:clrMapOvr>
</p:sld>
</file>

<file path=ppt/theme/theme1.xml><?xml version="1.0" encoding="utf-8"?>
<a:theme xmlns:a="http://schemas.openxmlformats.org/drawingml/2006/main" name="Грань">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Аспект</Template>
  <TotalTime>189</TotalTime>
  <Words>1522</Words>
  <Application>Microsoft Office PowerPoint</Application>
  <PresentationFormat>Широкоэкранный</PresentationFormat>
  <Paragraphs>107</Paragraphs>
  <Slides>14</Slides>
  <Notes>1</Notes>
  <HiddenSlides>0</HiddenSlides>
  <MMClips>1</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14</vt:i4>
      </vt:variant>
    </vt:vector>
  </HeadingPairs>
  <TitlesOfParts>
    <vt:vector size="20" baseType="lpstr">
      <vt:lpstr>Arial</vt:lpstr>
      <vt:lpstr>Calibri</vt:lpstr>
      <vt:lpstr>Times New Roman</vt:lpstr>
      <vt:lpstr>Trebuchet MS</vt:lpstr>
      <vt:lpstr>Wingdings 3</vt:lpstr>
      <vt:lpstr>Грань</vt:lpstr>
      <vt:lpstr>Римский акведук:  вы этого точно не знали</vt:lpstr>
      <vt:lpstr>Презентация PowerPoint</vt:lpstr>
      <vt:lpstr>Презентация PowerPoint</vt:lpstr>
      <vt:lpstr>Цель проекта: - создание интерактивного экспоната - макета, иллюстрирующего работу римского акведука, переброшенного через глубокое ущелье, действующего с использованием принципа сифона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Список используемых источников</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Учетная запись Майкрософт</dc:creator>
  <cp:lastModifiedBy>Учетная запись Майкрософт</cp:lastModifiedBy>
  <cp:revision>16</cp:revision>
  <dcterms:created xsi:type="dcterms:W3CDTF">2022-03-04T14:26:35Z</dcterms:created>
  <dcterms:modified xsi:type="dcterms:W3CDTF">2022-03-04T17:39:23Z</dcterms:modified>
</cp:coreProperties>
</file>