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57" r:id="rId4"/>
    <p:sldId id="273" r:id="rId5"/>
    <p:sldId id="274" r:id="rId6"/>
    <p:sldId id="272" r:id="rId7"/>
    <p:sldId id="258" r:id="rId8"/>
    <p:sldId id="266" r:id="rId9"/>
    <p:sldId id="263" r:id="rId10"/>
    <p:sldId id="265" r:id="rId11"/>
    <p:sldId id="277" r:id="rId12"/>
    <p:sldId id="275" r:id="rId13"/>
    <p:sldId id="278" r:id="rId14"/>
    <p:sldId id="276" r:id="rId15"/>
    <p:sldId id="279" r:id="rId16"/>
    <p:sldId id="269" r:id="rId17"/>
    <p:sldId id="267" r:id="rId18"/>
    <p:sldId id="271" r:id="rId19"/>
    <p:sldId id="270" r:id="rId20"/>
    <p:sldId id="268" r:id="rId21"/>
    <p:sldId id="280" r:id="rId22"/>
    <p:sldId id="26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65818" autoAdjust="0"/>
  </p:normalViewPr>
  <p:slideViewPr>
    <p:cSldViewPr snapToGrid="0">
      <p:cViewPr varScale="1">
        <p:scale>
          <a:sx n="48" d="100"/>
          <a:sy n="48" d="100"/>
        </p:scale>
        <p:origin x="14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1B0E1-665E-41B6-8D10-5810B9CC84EC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393FE-1FBE-4D55-B0CC-E6325191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73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393FE-1FBE-4D55-B0CC-E6325191FB0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8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393FE-1FBE-4D55-B0CC-E6325191FB0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6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393FE-1FBE-4D55-B0CC-E6325191FB0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109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393FE-1FBE-4D55-B0CC-E6325191FB0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33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393FE-1FBE-4D55-B0CC-E6325191FB0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18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393FE-1FBE-4D55-B0CC-E6325191FB0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81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393FE-1FBE-4D55-B0CC-E6325191FB0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706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393FE-1FBE-4D55-B0CC-E6325191FB0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99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393FE-1FBE-4D55-B0CC-E6325191FB0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9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56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54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85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76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66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6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02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6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7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36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12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8A856-545B-4BEA-B3AA-B23BFB1EF8FD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23E1B-3410-40D7-B6BB-9945952D4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5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8379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ИЗУЧЕНИЕ </a:t>
            </a:r>
            <a:r>
              <a:rPr lang="ru-RU" dirty="0" smtClean="0">
                <a:latin typeface="+mn-lt"/>
              </a:rPr>
              <a:t>ИНТЕРФЕРЕНЦИИ</a:t>
            </a:r>
            <a:r>
              <a:rPr lang="ru-RU" dirty="0" smtClean="0"/>
              <a:t> </a:t>
            </a:r>
            <a:r>
              <a:rPr lang="ru-RU" dirty="0" smtClean="0">
                <a:latin typeface="+mn-lt"/>
              </a:rPr>
              <a:t>СВЕТА</a:t>
            </a:r>
            <a:endParaRPr lang="ru-RU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200" dirty="0" smtClean="0"/>
              <a:t>Бабурин Михаил </a:t>
            </a:r>
            <a:r>
              <a:rPr lang="ru-RU" sz="3200" dirty="0"/>
              <a:t>,</a:t>
            </a:r>
            <a:r>
              <a:rPr lang="ru-RU" sz="3200" dirty="0" smtClean="0"/>
              <a:t>Сухов Дмитрий 10 КЛАСС </a:t>
            </a:r>
            <a:r>
              <a:rPr lang="ru-RU" sz="3200" dirty="0" err="1" smtClean="0"/>
              <a:t>мбоу</a:t>
            </a:r>
            <a:r>
              <a:rPr lang="ru-RU" sz="3200" dirty="0" smtClean="0"/>
              <a:t> </a:t>
            </a:r>
            <a:r>
              <a:rPr lang="ru-RU" sz="3200" dirty="0" err="1" smtClean="0"/>
              <a:t>цо</a:t>
            </a:r>
            <a:r>
              <a:rPr lang="ru-RU" sz="3200" dirty="0" smtClean="0"/>
              <a:t> № 3 Г.НОГИНСК</a:t>
            </a:r>
          </a:p>
          <a:p>
            <a:r>
              <a:rPr lang="ru-RU" sz="3200" dirty="0" smtClean="0"/>
              <a:t>РУКОВОДИТЕЛЬ РАБОТЫ:ТКАЧЕНКО ТАТЬЯНА ВЛАДИМИРОВНА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061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557" y="-251790"/>
            <a:ext cx="11009243" cy="157735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+mn-lt"/>
              </a:rPr>
              <a:t>Условия для опыта</a:t>
            </a:r>
            <a:endParaRPr lang="ru-RU" sz="6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557" y="993914"/>
            <a:ext cx="11009243" cy="39226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dirty="0"/>
              <a:t>Для того, </a:t>
            </a:r>
            <a:r>
              <a:rPr lang="ru-RU" sz="4400" dirty="0" smtClean="0"/>
              <a:t>чтобы</a:t>
            </a:r>
            <a:r>
              <a:rPr lang="ru-RU" sz="4400" dirty="0"/>
              <a:t> </a:t>
            </a:r>
            <a:r>
              <a:rPr lang="ru-RU" sz="4400" dirty="0" smtClean="0"/>
              <a:t>произошла                   интерференция необходимо</a:t>
            </a:r>
            <a:r>
              <a:rPr lang="ru-RU" sz="4400" dirty="0"/>
              <a:t>, чтобы </a:t>
            </a:r>
            <a:r>
              <a:rPr lang="ru-RU" sz="4400" dirty="0" smtClean="0"/>
              <a:t>картина</a:t>
            </a:r>
            <a:r>
              <a:rPr lang="ru-RU" sz="4400" dirty="0"/>
              <a:t> </a:t>
            </a:r>
            <a:r>
              <a:rPr lang="ru-RU" sz="4400" dirty="0" smtClean="0"/>
              <a:t>наложения</a:t>
            </a:r>
            <a:r>
              <a:rPr lang="ru-RU" sz="4400" dirty="0"/>
              <a:t> волн была </a:t>
            </a:r>
            <a:r>
              <a:rPr lang="ru-RU" sz="4400" dirty="0" smtClean="0"/>
              <a:t> неподвижной</a:t>
            </a:r>
            <a:r>
              <a:rPr lang="ru-RU" sz="4400" dirty="0"/>
              <a:t>. </a:t>
            </a:r>
            <a:endParaRPr lang="ru-RU" sz="4400" dirty="0" smtClean="0"/>
          </a:p>
          <a:p>
            <a:pPr marL="0" indent="0" algn="ctr">
              <a:buNone/>
            </a:pPr>
            <a:r>
              <a:rPr lang="ru-RU" sz="4400" dirty="0" smtClean="0"/>
              <a:t>Условием </a:t>
            </a:r>
            <a:r>
              <a:rPr lang="ru-RU" sz="4400" dirty="0"/>
              <a:t>неподвижности интерференционной картины является условие когерентности этих </a:t>
            </a:r>
            <a:r>
              <a:rPr lang="ru-RU" sz="4400" dirty="0" smtClean="0"/>
              <a:t>волн(одинаковая частота</a:t>
            </a:r>
            <a:r>
              <a:rPr lang="en-US" sz="4400" dirty="0" smtClean="0"/>
              <a:t>, </a:t>
            </a:r>
            <a:r>
              <a:rPr lang="ru-RU" sz="4400" dirty="0" smtClean="0"/>
              <a:t>одно -направленность</a:t>
            </a:r>
            <a:r>
              <a:rPr lang="ru-RU" sz="4400" b="1" dirty="0" smtClean="0"/>
              <a:t> </a:t>
            </a:r>
            <a:r>
              <a:rPr lang="ru-RU" sz="4400" dirty="0" smtClean="0"/>
              <a:t>волн и стабильная разность фаз).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431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latin typeface="+mn-lt"/>
              </a:rPr>
              <a:t>Оптическая разность </a:t>
            </a:r>
            <a:r>
              <a:rPr lang="ru-RU" sz="6000" dirty="0" smtClean="0">
                <a:latin typeface="+mn-lt"/>
              </a:rPr>
              <a:t>хода волн</a:t>
            </a:r>
            <a:endParaRPr lang="ru-RU" sz="6000" dirty="0">
              <a:latin typeface="+mn-lt"/>
            </a:endParaRPr>
          </a:p>
        </p:txBody>
      </p:sp>
      <p:pic>
        <p:nvPicPr>
          <p:cNvPr id="2050" name="Picture 2" descr="https://studfile.net/html/2706/202/html_QoXZYomd4D.9elW/htmlconvd-ZAQ7qk5x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90688"/>
            <a:ext cx="71628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687" y="7599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+mn-lt"/>
              </a:rPr>
              <a:t>Условие максимума интерференции</a:t>
            </a:r>
            <a:endParaRPr lang="ru-RU" sz="6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383" y="1401555"/>
            <a:ext cx="11764617" cy="52510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/>
              <a:t>Разность хода волн равна целому числу длин волн (иначе чётному числу длин </a:t>
            </a:r>
            <a:r>
              <a:rPr lang="ru-RU" sz="4400" dirty="0" smtClean="0"/>
              <a:t>полуволн):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l-GR" sz="4400" dirty="0" smtClean="0"/>
              <a:t>Δ</a:t>
            </a:r>
            <a:r>
              <a:rPr lang="en-US" sz="4400" dirty="0" smtClean="0"/>
              <a:t>=m</a:t>
            </a:r>
            <a:r>
              <a:rPr lang="el-GR" sz="4400" dirty="0" smtClean="0"/>
              <a:t> λ</a:t>
            </a:r>
            <a:r>
              <a:rPr lang="ru-RU" sz="4400" dirty="0" smtClean="0"/>
              <a:t>;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nn-NO" sz="4400" dirty="0"/>
              <a:t>m</a:t>
            </a:r>
            <a:r>
              <a:rPr lang="nn-NO" sz="4400" dirty="0" smtClean="0"/>
              <a:t>=0,±</a:t>
            </a:r>
            <a:r>
              <a:rPr lang="nn-NO" sz="4400" dirty="0"/>
              <a:t>1,±2,±3</a:t>
            </a:r>
            <a:r>
              <a:rPr lang="nn-NO" sz="4400" dirty="0" smtClean="0"/>
              <a:t>...</a:t>
            </a:r>
          </a:p>
          <a:p>
            <a:pPr marL="0" indent="0">
              <a:buNone/>
            </a:pPr>
            <a:r>
              <a:rPr lang="ru-RU" sz="4400" dirty="0"/>
              <a:t>г</a:t>
            </a:r>
            <a:r>
              <a:rPr lang="ru-RU" sz="4400" dirty="0" smtClean="0"/>
              <a:t>де </a:t>
            </a:r>
            <a:r>
              <a:rPr lang="el-GR" sz="4400" dirty="0" smtClean="0"/>
              <a:t>Δ</a:t>
            </a:r>
            <a:r>
              <a:rPr lang="ru-RU" sz="4400" dirty="0" smtClean="0"/>
              <a:t> - разность хода волн,</a:t>
            </a:r>
            <a:endParaRPr lang="en-US" sz="4400" dirty="0" smtClean="0"/>
          </a:p>
          <a:p>
            <a:pPr marL="0" indent="0">
              <a:buNone/>
            </a:pPr>
            <a:r>
              <a:rPr lang="el-GR" sz="4400" dirty="0"/>
              <a:t>λ</a:t>
            </a:r>
            <a:r>
              <a:rPr lang="en-US" sz="4400" dirty="0" smtClean="0"/>
              <a:t> </a:t>
            </a:r>
            <a:r>
              <a:rPr lang="ru-RU" sz="4400" dirty="0" smtClean="0"/>
              <a:t>- длина световой волны в вакууме,</a:t>
            </a:r>
          </a:p>
          <a:p>
            <a:pPr marL="0" indent="0">
              <a:buNone/>
            </a:pPr>
            <a:r>
              <a:rPr lang="ru-RU" sz="4400" dirty="0" smtClean="0"/>
              <a:t>m - </a:t>
            </a:r>
            <a:r>
              <a:rPr lang="ru-RU" sz="4400" dirty="0"/>
              <a:t>порядок интерференционного максимума или </a:t>
            </a:r>
            <a:r>
              <a:rPr lang="ru-RU" sz="4400" dirty="0" smtClean="0"/>
              <a:t>минимума.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4117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dirty="0">
                <a:latin typeface="+mn-lt"/>
              </a:rPr>
              <a:t>Условие максимума интерференции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2746" y="1910556"/>
            <a:ext cx="11106507" cy="49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+mn-lt"/>
              </a:rPr>
              <a:t>Условие минимума интерференции</a:t>
            </a:r>
            <a:endParaRPr lang="ru-RU" sz="6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4"/>
            <a:ext cx="10823713" cy="48534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800" dirty="0"/>
              <a:t>Разность хода волн равна нечётному числу длин полуволн</a:t>
            </a:r>
            <a:r>
              <a:rPr lang="ru-RU" sz="4800" dirty="0" smtClean="0"/>
              <a:t>:</a:t>
            </a:r>
          </a:p>
          <a:p>
            <a:pPr marL="0" indent="0">
              <a:buNone/>
            </a:pPr>
            <a:r>
              <a:rPr lang="el-GR" sz="4800" dirty="0" smtClean="0"/>
              <a:t>Δ</a:t>
            </a:r>
            <a:r>
              <a:rPr lang="en-US" sz="4800" dirty="0" smtClean="0"/>
              <a:t>=(2</a:t>
            </a:r>
            <a:r>
              <a:rPr lang="en-US" sz="4800" dirty="0"/>
              <a:t>m</a:t>
            </a:r>
            <a:r>
              <a:rPr lang="ru-RU" sz="4800" dirty="0" smtClean="0"/>
              <a:t>+1)</a:t>
            </a:r>
            <a:r>
              <a:rPr lang="el-GR" sz="4800" dirty="0" smtClean="0"/>
              <a:t>λ/2</a:t>
            </a:r>
            <a:r>
              <a:rPr lang="ru-RU" sz="4800" dirty="0" smtClean="0"/>
              <a:t>;</a:t>
            </a:r>
          </a:p>
          <a:p>
            <a:pPr marL="0" indent="0">
              <a:buNone/>
            </a:pPr>
            <a:r>
              <a:rPr lang="nn-NO" sz="4800" dirty="0"/>
              <a:t>m=0,±1,±2,±3</a:t>
            </a:r>
            <a:r>
              <a:rPr lang="nn-NO" sz="4800" dirty="0" smtClean="0"/>
              <a:t>...</a:t>
            </a:r>
          </a:p>
          <a:p>
            <a:pPr marL="0" indent="0">
              <a:buNone/>
            </a:pPr>
            <a:r>
              <a:rPr lang="ru-RU" sz="4800" dirty="0"/>
              <a:t>г</a:t>
            </a:r>
            <a:r>
              <a:rPr lang="ru-RU" sz="4800" dirty="0" smtClean="0"/>
              <a:t>де </a:t>
            </a:r>
            <a:r>
              <a:rPr lang="el-GR" sz="4800" dirty="0" smtClean="0"/>
              <a:t>Δ</a:t>
            </a:r>
            <a:r>
              <a:rPr lang="ru-RU" sz="4800" dirty="0" smtClean="0"/>
              <a:t> </a:t>
            </a:r>
            <a:r>
              <a:rPr lang="ru-RU" sz="4800" dirty="0"/>
              <a:t>- разность хода волн</a:t>
            </a:r>
            <a:r>
              <a:rPr lang="ru-RU" sz="4800" dirty="0" smtClean="0"/>
              <a:t>,</a:t>
            </a:r>
          </a:p>
          <a:p>
            <a:pPr marL="0" indent="0">
              <a:buNone/>
            </a:pPr>
            <a:r>
              <a:rPr lang="el-GR" sz="4800" dirty="0"/>
              <a:t>λ</a:t>
            </a:r>
            <a:r>
              <a:rPr lang="en-US" sz="4800" dirty="0"/>
              <a:t> </a:t>
            </a:r>
            <a:r>
              <a:rPr lang="ru-RU" sz="4800" dirty="0"/>
              <a:t>- длина световой волны в вакууме</a:t>
            </a:r>
            <a:r>
              <a:rPr lang="ru-RU" sz="4800" dirty="0" smtClean="0"/>
              <a:t>,</a:t>
            </a:r>
          </a:p>
          <a:p>
            <a:pPr marL="0" indent="0">
              <a:buNone/>
            </a:pPr>
            <a:r>
              <a:rPr lang="ru-RU" sz="4800" dirty="0"/>
              <a:t>m - порядок интерференционного максимума или минимума.</a:t>
            </a:r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nn-NO" sz="4400" dirty="0"/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endParaRPr lang="ru-RU" sz="4400" dirty="0" smtClean="0"/>
          </a:p>
        </p:txBody>
      </p:sp>
    </p:spTree>
    <p:extLst>
      <p:ext uri="{BB962C8B-B14F-4D97-AF65-F5344CB8AC3E}">
        <p14:creationId xmlns:p14="http://schemas.microsoft.com/office/powerpoint/2010/main" val="179539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dirty="0">
                <a:latin typeface="+mn-lt"/>
              </a:rPr>
              <a:t>Условие минимума интерференции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24" y="2770913"/>
            <a:ext cx="12123876" cy="29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3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 smtClean="0">
                <a:latin typeface="+mn-lt"/>
              </a:rPr>
              <a:t>ПРАКТИЧЕСКАЯ РАБОТА</a:t>
            </a:r>
            <a:br>
              <a:rPr lang="ru-RU" sz="6000" dirty="0" smtClean="0">
                <a:latin typeface="+mn-lt"/>
              </a:rPr>
            </a:br>
            <a:r>
              <a:rPr lang="ru-RU" sz="6000" dirty="0" smtClean="0">
                <a:latin typeface="+mn-lt"/>
              </a:rPr>
              <a:t>Оборудование: </a:t>
            </a:r>
            <a:endParaRPr lang="ru-RU" sz="6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887" y="1812373"/>
            <a:ext cx="10515600" cy="4351338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лазер;</a:t>
            </a:r>
          </a:p>
          <a:p>
            <a:r>
              <a:rPr lang="ru-RU" sz="4800" dirty="0"/>
              <a:t>л</a:t>
            </a:r>
            <a:r>
              <a:rPr lang="ru-RU" sz="4800" dirty="0" smtClean="0"/>
              <a:t>инза;</a:t>
            </a:r>
          </a:p>
          <a:p>
            <a:r>
              <a:rPr lang="ru-RU" sz="4800" dirty="0"/>
              <a:t>д</a:t>
            </a:r>
            <a:r>
              <a:rPr lang="ru-RU" sz="4800" dirty="0" smtClean="0"/>
              <a:t>ве щели(на </a:t>
            </a:r>
            <a:r>
              <a:rPr lang="ru-RU" sz="4800" dirty="0"/>
              <a:t>расстоянии </a:t>
            </a:r>
            <a:r>
              <a:rPr lang="ru-RU" sz="4800" dirty="0" smtClean="0"/>
              <a:t>0.2мм друг от друга</a:t>
            </a:r>
            <a:r>
              <a:rPr lang="ru-RU" sz="4800" dirty="0"/>
              <a:t>);</a:t>
            </a:r>
            <a:endParaRPr lang="ru-RU" sz="4800" dirty="0" smtClean="0"/>
          </a:p>
          <a:p>
            <a:r>
              <a:rPr lang="ru-RU" sz="4800" dirty="0" smtClean="0"/>
              <a:t>экран.</a:t>
            </a:r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449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+mn-lt"/>
              </a:rPr>
              <a:t>СХЕМА ОПЫТА</a:t>
            </a:r>
            <a:endParaRPr lang="ru-RU" sz="6000" dirty="0">
              <a:latin typeface="+mn-lt"/>
            </a:endParaRPr>
          </a:p>
        </p:txBody>
      </p:sp>
      <p:pic>
        <p:nvPicPr>
          <p:cNvPr id="1026" name="Picture 2" descr="https://sun9-45.userapi.com/impg/VWBZfZOHC6xepqcGwM4J12LrzWM2kEFdpcuuvA/mPepQ6h2l5M.jpg?size=1200x1600&amp;quality=96&amp;sign=ad54bede7bef8de6f7e803d6a4525e76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26432" r="25413" b="59208"/>
          <a:stretch/>
        </p:blipFill>
        <p:spPr bwMode="auto">
          <a:xfrm>
            <a:off x="217957" y="1902722"/>
            <a:ext cx="11756085" cy="38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2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779" y="204273"/>
            <a:ext cx="6674012" cy="63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439" t="26408" r="34903" b="25458"/>
          <a:stretch/>
        </p:blipFill>
        <p:spPr>
          <a:xfrm>
            <a:off x="2067339" y="379382"/>
            <a:ext cx="7772400" cy="60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4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+mn-lt"/>
              </a:rPr>
              <a:t>Цель работы -</a:t>
            </a:r>
            <a:endParaRPr lang="ru-RU" sz="6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400" dirty="0" smtClean="0"/>
              <a:t>состоит </a:t>
            </a:r>
            <a:r>
              <a:rPr lang="ru-RU" sz="4400" dirty="0"/>
              <a:t>в изучении законов интерференции света и </a:t>
            </a:r>
            <a:r>
              <a:rPr lang="ru-RU" sz="4400" dirty="0" smtClean="0"/>
              <a:t>метода наблюдения интерференции </a:t>
            </a:r>
            <a:r>
              <a:rPr lang="ru-RU" sz="4400" dirty="0"/>
              <a:t>с помощью опыта Юнга.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826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un9-11.userapi.com/impg/TRpOTIfPFObSEe3-aOTtOD6AE3YPQAZPyib0jQ/DXegqW3Vhp4.jpg?size=1920x1440&amp;quality=95&amp;sign=68dc8aa7e64838456aed28942a1b68b0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7" t="34803" r="36057" b="49510"/>
          <a:stretch/>
        </p:blipFill>
        <p:spPr bwMode="auto">
          <a:xfrm>
            <a:off x="132520" y="437323"/>
            <a:ext cx="11966270" cy="58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14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un9-11.userapi.com/impg/TRpOTIfPFObSEe3-aOTtOD6AE3YPQAZPyib0jQ/DXegqW3Vhp4.jpg?size=1920x1440&amp;quality=95&amp;sign=68dc8aa7e64838456aed28942a1b68b0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7" t="34803" r="36057" b="49510"/>
          <a:stretch/>
        </p:blipFill>
        <p:spPr bwMode="auto">
          <a:xfrm>
            <a:off x="1" y="410818"/>
            <a:ext cx="12192000" cy="59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6268278" y="1351722"/>
            <a:ext cx="172279" cy="14842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26157" y="922675"/>
            <a:ext cx="259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МАКСИМУМ</a:t>
            </a:r>
            <a:endParaRPr lang="ru-RU" sz="28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6056244" y="5128591"/>
            <a:ext cx="768626" cy="8481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58634" y="5792064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МИНИМУМ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38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49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+mn-lt"/>
              </a:rPr>
              <a:t>Вывод</a:t>
            </a:r>
            <a:endParaRPr lang="ru-RU" sz="6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/>
              <a:t>И</a:t>
            </a:r>
            <a:r>
              <a:rPr lang="ru-RU" sz="4400" dirty="0" smtClean="0"/>
              <a:t>зучили законы интерференции </a:t>
            </a:r>
            <a:r>
              <a:rPr lang="ru-RU" sz="4400" dirty="0" smtClean="0"/>
              <a:t>света.</a:t>
            </a:r>
          </a:p>
          <a:p>
            <a:pPr marL="0" indent="0">
              <a:buNone/>
            </a:pPr>
            <a:r>
              <a:rPr lang="ru-RU" sz="4400" dirty="0" smtClean="0"/>
              <a:t>Провели опыт Юнга.</a:t>
            </a:r>
          </a:p>
          <a:p>
            <a:pPr marL="0" indent="0">
              <a:buNone/>
            </a:pPr>
            <a:r>
              <a:rPr lang="ru-RU" sz="4400" dirty="0" smtClean="0"/>
              <a:t> </a:t>
            </a:r>
            <a:r>
              <a:rPr lang="ru-RU" sz="4400" dirty="0" smtClean="0"/>
              <a:t>Наблюдали интерференционную</a:t>
            </a:r>
            <a:r>
              <a:rPr lang="ru-RU" sz="4400" dirty="0" smtClean="0"/>
              <a:t> </a:t>
            </a:r>
            <a:r>
              <a:rPr lang="ru-RU" sz="4400" dirty="0" smtClean="0"/>
              <a:t>картину на </a:t>
            </a:r>
            <a:r>
              <a:rPr lang="ru-RU" sz="4400" dirty="0" smtClean="0"/>
              <a:t>экране , нашли на ней области максимума и минимума.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801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29" y="206099"/>
            <a:ext cx="10515600" cy="1325563"/>
          </a:xfrm>
        </p:spPr>
        <p:txBody>
          <a:bodyPr/>
          <a:lstStyle/>
          <a:p>
            <a:r>
              <a:rPr lang="ru-RU" sz="6000" dirty="0" smtClean="0">
                <a:latin typeface="+mn-lt"/>
              </a:rPr>
              <a:t>ИНТЕРФЕРЕНЦИЯ</a:t>
            </a:r>
            <a:r>
              <a:rPr lang="ru-RU" dirty="0" smtClean="0"/>
              <a:t> </a:t>
            </a:r>
            <a:r>
              <a:rPr lang="ru-RU" sz="6000" dirty="0" smtClean="0">
                <a:latin typeface="+mn-lt"/>
              </a:rPr>
              <a:t>СВЕТА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729" y="1602338"/>
            <a:ext cx="7470913" cy="46679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dirty="0" smtClean="0"/>
              <a:t>- </a:t>
            </a:r>
            <a:r>
              <a:rPr lang="ru-RU" sz="4800" dirty="0" smtClean="0"/>
              <a:t>сложение в пространстве двух или более волн, в результате которого возникает устойчивая интерференционная  картина</a:t>
            </a:r>
            <a:r>
              <a:rPr lang="en-US" sz="4800" dirty="0" smtClean="0"/>
              <a:t>,</a:t>
            </a:r>
            <a:r>
              <a:rPr lang="ru-RU" sz="4800" dirty="0" smtClean="0"/>
              <a:t> представляющая собой чередование максимумов и минимумов интенсивностей света.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38651" y="1677658"/>
            <a:ext cx="5516351" cy="3898796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2104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191" y="11574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latin typeface="+mn-lt"/>
              </a:rPr>
              <a:t>Интерференция на хитиновом покрове жука</a:t>
            </a:r>
            <a:endParaRPr lang="ru-RU" sz="60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758" y="1547329"/>
            <a:ext cx="7764465" cy="51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2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latin typeface="+mn-lt"/>
              </a:rPr>
              <a:t>Интерференция на плёнке мыльного пузыря</a:t>
            </a:r>
            <a:endParaRPr lang="ru-RU" sz="6000" dirty="0">
              <a:latin typeface="+mn-lt"/>
            </a:endParaRPr>
          </a:p>
        </p:txBody>
      </p:sp>
      <p:pic>
        <p:nvPicPr>
          <p:cNvPr id="1026" name="Picture 2" descr="https://upload.wikimedia.org/wikipedia/commons/thumb/a/a4/%D0%98%D0%BD%D1%82%D0%B5%D1%80%D1%84%D0%B5%D1%80%D0%B5%D0%BD%D1%86%D0%B8%D1%8F_%D0%BE%D1%82%D1%80%D0%B0%D0%B6%D0%B5%D0%BD%D0%BD%D0%BE%D0%B3%D0%BE_%D1%81%D0%B2%D0%B5%D1%82%D0%B0_%D0%BE%D1%82_%D0%BF%D0%BE%D0%B2%D0%B5%D1%80%D1%85%D0%BD%D0%BE%D1%81%D1%82%D0%B8_%D0%BC%D1%8B%D0%BB%D1%8C%D0%BD%D0%BE%D0%B3%D0%BE_%D0%BF%D1%83%D0%B7%D1%8B%D1%80%D1%8F.jpg/1280px-%D0%98%D0%BD%D1%82%D0%B5%D1%80%D1%84%D0%B5%D1%80%D0%B5%D0%BD%D1%86%D0%B8%D1%8F_%D0%BE%D1%82%D1%80%D0%B0%D0%B6%D0%B5%D0%BD%D0%BD%D0%BE%D0%B3%D0%BE_%D1%81%D0%B2%D0%B5%D1%82%D0%B0_%D0%BE%D1%82_%D0%BF%D0%BE%D0%B2%D0%B5%D1%80%D1%85%D0%BD%D0%BE%D1%81%D1%82%D0%B8_%D0%BC%D1%8B%D0%BB%D1%8C%D0%BD%D0%BE%D0%B3%D0%BE_%D0%BF%D1%83%D0%B7%D1%8B%D1%80%D1%8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70" y="1852129"/>
            <a:ext cx="4865860" cy="48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7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+mn-lt"/>
              </a:rPr>
              <a:t>Применение интерференции</a:t>
            </a:r>
            <a:r>
              <a:rPr lang="en-US" sz="6000" dirty="0" smtClean="0">
                <a:latin typeface="+mn-lt"/>
              </a:rPr>
              <a:t>:</a:t>
            </a:r>
            <a:endParaRPr lang="ru-RU" sz="6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п</a:t>
            </a:r>
            <a:r>
              <a:rPr lang="ru-RU" sz="4400" dirty="0" smtClean="0"/>
              <a:t>роверка качества обработки поверхностей;</a:t>
            </a:r>
          </a:p>
          <a:p>
            <a:r>
              <a:rPr lang="ru-RU" sz="4400" dirty="0"/>
              <a:t>т</a:t>
            </a:r>
            <a:r>
              <a:rPr lang="ru-RU" sz="4400" dirty="0" smtClean="0"/>
              <a:t>очное измерение углов;</a:t>
            </a:r>
            <a:endParaRPr lang="ru-RU" sz="4400" dirty="0"/>
          </a:p>
          <a:p>
            <a:r>
              <a:rPr lang="ru-RU" sz="4400" dirty="0"/>
              <a:t>п</a:t>
            </a:r>
            <a:r>
              <a:rPr lang="ru-RU" sz="4400" dirty="0" smtClean="0"/>
              <a:t>росветление оптики</a:t>
            </a:r>
            <a:r>
              <a:rPr lang="ru-RU" sz="4400" dirty="0"/>
              <a:t>;</a:t>
            </a:r>
            <a:endParaRPr lang="ru-RU" sz="4400" dirty="0" smtClean="0"/>
          </a:p>
          <a:p>
            <a:r>
              <a:rPr lang="ru-RU" sz="4400" dirty="0"/>
              <a:t>и</a:t>
            </a:r>
            <a:r>
              <a:rPr lang="ru-RU" sz="4400" dirty="0" smtClean="0"/>
              <a:t>змерение малых расстояний.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1306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054" y="116821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+mn-lt"/>
              </a:rPr>
              <a:t>Томас Юнг</a:t>
            </a:r>
            <a:endParaRPr lang="ru-RU" sz="6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054" y="1171158"/>
            <a:ext cx="4395720" cy="55488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 smtClean="0"/>
              <a:t>В </a:t>
            </a:r>
            <a:r>
              <a:rPr lang="ru-RU" sz="4400" dirty="0"/>
              <a:t>1802 году ученый провел первый интерференционный опыт, которому есть подтверждение в волновой теории света. </a:t>
            </a:r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128" y="392559"/>
            <a:ext cx="6041902" cy="61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54" y="1232160"/>
            <a:ext cx="7385537" cy="532008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752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+mn-lt"/>
              </a:rPr>
              <a:t>Опыт Юнга</a:t>
            </a:r>
            <a:endParaRPr lang="ru-RU" sz="6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18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330" y="-1457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	</a:t>
            </a:r>
            <a:r>
              <a:rPr lang="ru-RU" sz="6000" dirty="0" smtClean="0">
                <a:latin typeface="+mn-lt"/>
              </a:rPr>
              <a:t>Теория вопроса</a:t>
            </a:r>
            <a:endParaRPr lang="ru-RU" sz="60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55" y="795131"/>
            <a:ext cx="1214554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Суть опыта Юнга: фотоны, а также </a:t>
            </a:r>
            <a:r>
              <a:rPr lang="ru-RU" sz="4400" dirty="0" smtClean="0"/>
              <a:t>другие частицы </a:t>
            </a:r>
            <a:r>
              <a:rPr lang="ru-RU" sz="4400" dirty="0"/>
              <a:t>создают волновую картину, когда используются две щели. Световые волны, исходящие из двух щелей, </a:t>
            </a:r>
            <a:r>
              <a:rPr lang="ru-RU" sz="4400" dirty="0" smtClean="0"/>
              <a:t>интерферируют(ослабляют или усиливают) </a:t>
            </a:r>
            <a:r>
              <a:rPr lang="ru-RU" sz="4400" dirty="0"/>
              <a:t>друг с другом, вследствие чего на экране </a:t>
            </a:r>
            <a:r>
              <a:rPr lang="ru-RU" sz="4400" dirty="0" smtClean="0"/>
              <a:t>появляются </a:t>
            </a:r>
            <a:r>
              <a:rPr lang="ru-RU" sz="4400" dirty="0"/>
              <a:t>светлые </a:t>
            </a:r>
            <a:r>
              <a:rPr lang="ru-RU" sz="4400" dirty="0" smtClean="0"/>
              <a:t>полосы</a:t>
            </a:r>
            <a:r>
              <a:rPr lang="en-US" sz="4400" dirty="0" smtClean="0"/>
              <a:t>(</a:t>
            </a:r>
            <a:r>
              <a:rPr lang="ru-RU" sz="4400" dirty="0" smtClean="0"/>
              <a:t>максимумы интерференции) </a:t>
            </a:r>
            <a:r>
              <a:rPr lang="ru-RU" sz="4400" dirty="0"/>
              <a:t>и тёмные </a:t>
            </a:r>
            <a:r>
              <a:rPr lang="ru-RU" sz="4400" dirty="0" smtClean="0"/>
              <a:t>полосы(минимумы интерференции).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4518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336</Words>
  <Application>Microsoft Office PowerPoint</Application>
  <PresentationFormat>Широкоэкранный</PresentationFormat>
  <Paragraphs>65</Paragraphs>
  <Slides>22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ИЗУЧЕНИЕ ИНТЕРФЕРЕНЦИИ СВЕТА</vt:lpstr>
      <vt:lpstr>Цель работы -</vt:lpstr>
      <vt:lpstr>ИНТЕРФЕРЕНЦИЯ СВЕТА</vt:lpstr>
      <vt:lpstr>Интерференция на хитиновом покрове жука</vt:lpstr>
      <vt:lpstr>Интерференция на плёнке мыльного пузыря</vt:lpstr>
      <vt:lpstr>Применение интерференции:</vt:lpstr>
      <vt:lpstr>Томас Юнг</vt:lpstr>
      <vt:lpstr>Опыт Юнга</vt:lpstr>
      <vt:lpstr> Теория вопроса</vt:lpstr>
      <vt:lpstr>Условия для опыта</vt:lpstr>
      <vt:lpstr>Оптическая разность хода волн</vt:lpstr>
      <vt:lpstr>Условие максимума интерференции</vt:lpstr>
      <vt:lpstr>Условие максимума интерференции</vt:lpstr>
      <vt:lpstr>Условие минимума интерференции</vt:lpstr>
      <vt:lpstr>Условие минимума интерференции</vt:lpstr>
      <vt:lpstr>ПРАКТИЧЕСКАЯ РАБОТА Оборудование: </vt:lpstr>
      <vt:lpstr>СХЕМА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Юнга</dc:title>
  <dc:creator>Михаил Бабурин</dc:creator>
  <cp:lastModifiedBy>Admin</cp:lastModifiedBy>
  <cp:revision>31</cp:revision>
  <dcterms:created xsi:type="dcterms:W3CDTF">2021-11-29T15:57:22Z</dcterms:created>
  <dcterms:modified xsi:type="dcterms:W3CDTF">2022-03-02T09:43:36Z</dcterms:modified>
</cp:coreProperties>
</file>