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56" r:id="rId5"/>
    <p:sldId id="303" r:id="rId6"/>
    <p:sldId id="283" r:id="rId7"/>
    <p:sldId id="284" r:id="rId8"/>
    <p:sldId id="280" r:id="rId9"/>
    <p:sldId id="281" r:id="rId10"/>
    <p:sldId id="288" r:id="rId11"/>
    <p:sldId id="293" r:id="rId12"/>
    <p:sldId id="295" r:id="rId13"/>
    <p:sldId id="289" r:id="rId14"/>
    <p:sldId id="282" r:id="rId15"/>
    <p:sldId id="279" r:id="rId16"/>
    <p:sldId id="290" r:id="rId17"/>
    <p:sldId id="285" r:id="rId18"/>
    <p:sldId id="286" r:id="rId19"/>
    <p:sldId id="291" r:id="rId20"/>
    <p:sldId id="292" r:id="rId21"/>
    <p:sldId id="296" r:id="rId22"/>
    <p:sldId id="297" r:id="rId23"/>
    <p:sldId id="298" r:id="rId24"/>
    <p:sldId id="300" r:id="rId25"/>
    <p:sldId id="299" r:id="rId26"/>
    <p:sldId id="302" r:id="rId27"/>
    <p:sldId id="304" r:id="rId28"/>
    <p:sldId id="287" r:id="rId29"/>
    <p:sldId id="305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C1C13-2C9A-404D-939F-A570147E405E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43695-5FA6-4F02-B9E0-061FEB8531FD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12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2998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14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758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B0782AA3-67B9-4765-B9F6-4486863CD55C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702670-8E65-484A-AE81-011E0AB377F4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A1581-D96C-4713-A7B2-04645BB123FB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B0E4F-7BB1-42EC-B34F-39E61A9121B8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63DF0-04AB-40A2-A39B-2EAD6A41AAB2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43B54-B784-47DB-9722-6EEFBA96FE07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405B-501A-4E54-AFB2-3B13C5F617A9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08A24-1338-4F05-A509-1513283A2797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0572F-6397-40EE-AB86-2EC01D1D6D88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7C8E3-02EA-40C4-9657-C147DCAB62A9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F24CD-D290-4591-A4FE-82402995ECFA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FA4ABA8-BD9A-4E07-908B-7C1BB26B50FF}" type="datetime1">
              <a:rPr lang="ru-RU" noProof="1" smtClean="0"/>
              <a:t>21.02.2022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file.net/preview/2383541/page:89/" TargetMode="External"/><Relationship Id="rId3" Type="http://schemas.openxmlformats.org/officeDocument/2006/relationships/hyperlink" Target="https://www.ijs.si/ijsw" TargetMode="External"/><Relationship Id="rId7" Type="http://schemas.openxmlformats.org/officeDocument/2006/relationships/hyperlink" Target="https://studopedia.ru/21_29457_poverhnostnoe-natyazhenie-zhidkosti.html" TargetMode="External"/><Relationship Id="rId2" Type="http://schemas.openxmlformats.org/officeDocument/2006/relationships/hyperlink" Target="https://ru.wikipedia.org/wiki/&#1055;&#1086;&#1074;&#1077;&#1088;&#1093;&#1085;&#1086;&#1089;&#1090;&#1085;&#1086;&#1077;_&#1085;&#1072;&#1090;&#1103;&#1078;&#1077;&#1085;&#1080;&#1077;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ysmart.ru/articles/physics/poverhnostnoe-natyazhenie" TargetMode="External"/><Relationship Id="rId5" Type="http://schemas.openxmlformats.org/officeDocument/2006/relationships/hyperlink" Target="https://www.pa.ucla.edu/" TargetMode="External"/><Relationship Id="rId4" Type="http://schemas.openxmlformats.org/officeDocument/2006/relationships/hyperlink" Target="http://cwp.library.ucla.edu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3"/>
            <a:ext cx="7501650" cy="514816"/>
          </a:xfrm>
        </p:spPr>
        <p:txBody>
          <a:bodyPr rtlCol="0" anchor="t">
            <a:noAutofit/>
          </a:bodyPr>
          <a:lstStyle/>
          <a:p>
            <a:pPr rtl="0"/>
            <a:endParaRPr lang="ru-RU" sz="2800" noProof="1">
              <a:solidFill>
                <a:srgbClr val="FFFF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435" y="404138"/>
            <a:ext cx="8407113" cy="25971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8605" y="679601"/>
            <a:ext cx="8295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noProof="1" smtClean="0">
                <a:solidFill>
                  <a:srgbClr val="FFFFFF"/>
                </a:solidFill>
              </a:rPr>
              <a:t>XIX </a:t>
            </a:r>
            <a:r>
              <a:rPr lang="ru-RU" sz="4000" noProof="1" smtClean="0">
                <a:solidFill>
                  <a:srgbClr val="FFFFFF"/>
                </a:solidFill>
              </a:rPr>
              <a:t>научно-практическая конференция </a:t>
            </a:r>
            <a:br>
              <a:rPr lang="ru-RU" sz="4000" noProof="1" smtClean="0">
                <a:solidFill>
                  <a:srgbClr val="FFFFFF"/>
                </a:solidFill>
              </a:rPr>
            </a:br>
            <a:r>
              <a:rPr lang="ru-RU" sz="4000" noProof="1" smtClean="0">
                <a:solidFill>
                  <a:srgbClr val="FFFFFF"/>
                </a:solidFill>
              </a:rPr>
              <a:t>«Шаг в будущее, Ногинск»</a:t>
            </a:r>
            <a:endParaRPr lang="ru-RU" sz="4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655" y="3170278"/>
            <a:ext cx="8407113" cy="25971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532" y="4132104"/>
            <a:ext cx="8370915" cy="1294417"/>
          </a:xfrm>
        </p:spPr>
        <p:txBody>
          <a:bodyPr rtlCol="0" anchor="b">
            <a:noAutofit/>
          </a:bodyPr>
          <a:lstStyle/>
          <a:p>
            <a:pPr algn="ctr"/>
            <a:r>
              <a:rPr lang="ru-RU" noProof="1" smtClean="0">
                <a:solidFill>
                  <a:srgbClr val="FFFFFF"/>
                </a:solidFill>
              </a:rPr>
              <a:t>Изучаем </a:t>
            </a:r>
            <a:br>
              <a:rPr lang="ru-RU" noProof="1" smtClean="0">
                <a:solidFill>
                  <a:srgbClr val="FFFFFF"/>
                </a:solidFill>
              </a:rPr>
            </a:br>
            <a:r>
              <a:rPr lang="ru-RU" noProof="1" smtClean="0">
                <a:solidFill>
                  <a:srgbClr val="FFFFFF"/>
                </a:solidFill>
              </a:rPr>
              <a:t>Поверхностное натяжение воды</a:t>
            </a:r>
            <a:endParaRPr lang="ru-RU" noProof="1">
              <a:solidFill>
                <a:srgbClr val="FFFF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045" y="6021191"/>
            <a:ext cx="2547060" cy="7868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3270" y="6058943"/>
            <a:ext cx="2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noProof="1" smtClean="0">
                <a:solidFill>
                  <a:srgbClr val="FFFFFF"/>
                </a:solidFill>
              </a:rPr>
              <a:t>25 февраля 2022</a:t>
            </a:r>
          </a:p>
          <a:p>
            <a:pPr algn="ctr"/>
            <a:r>
              <a:rPr lang="ru-RU" noProof="1">
                <a:solidFill>
                  <a:srgbClr val="FFFFFF"/>
                </a:solidFill>
              </a:rPr>
              <a:t>г</a:t>
            </a:r>
            <a:r>
              <a:rPr lang="ru-RU" noProof="1" smtClean="0">
                <a:solidFill>
                  <a:srgbClr val="FFFFFF"/>
                </a:solidFill>
              </a:rPr>
              <a:t>. Ногинск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253" y="2318368"/>
            <a:ext cx="3916545" cy="4023360"/>
          </a:xfrm>
        </p:spPr>
        <p:txBody>
          <a:bodyPr>
            <a:normAutofit/>
          </a:bodyPr>
          <a:lstStyle/>
          <a:p>
            <a:r>
              <a:rPr lang="ru-RU" sz="2800" dirty="0"/>
              <a:t>Первое письменное наблюдение эффектов поверхностного натяжения приписывается </a:t>
            </a:r>
            <a:r>
              <a:rPr lang="ru-RU" sz="2800" dirty="0" smtClean="0"/>
              <a:t>Плинию </a:t>
            </a:r>
            <a:r>
              <a:rPr lang="ru-RU" sz="2800" dirty="0"/>
              <a:t>Старшему (23-79 </a:t>
            </a:r>
            <a:r>
              <a:rPr lang="ru-RU" sz="2800" dirty="0" err="1"/>
              <a:t>гг.н</a:t>
            </a:r>
            <a:r>
              <a:rPr lang="ru-RU" sz="2800" dirty="0"/>
              <a:t>. э.)</a:t>
            </a:r>
          </a:p>
          <a:p>
            <a:endParaRPr lang="ru-RU" sz="2400" dirty="0"/>
          </a:p>
        </p:txBody>
      </p:sp>
      <p:pic>
        <p:nvPicPr>
          <p:cNvPr id="4" name="Picture 2" descr="https://www.tagesspiegel.de/images/plinius/25868818/2-format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63" y="585216"/>
            <a:ext cx="4789231" cy="5475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6885608" y="6080118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Плиний Старший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61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754" y="2084832"/>
            <a:ext cx="4285774" cy="4313583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</a:t>
            </a:r>
            <a:r>
              <a:rPr lang="ru-RU" sz="2800" dirty="0"/>
              <a:t>нашу эпоху - Бенджамину Франклину (1757 г.), известному государственному деятелю, </a:t>
            </a:r>
            <a:r>
              <a:rPr lang="ru-RU" sz="2800" dirty="0" smtClean="0"/>
              <a:t>философу, ученому, </a:t>
            </a:r>
            <a:r>
              <a:rPr lang="ru-RU" sz="2800" dirty="0"/>
              <a:t>изобретателю и др. . Он был первым, кто описал эффект распространения нефти на </a:t>
            </a:r>
            <a:r>
              <a:rPr lang="ru-RU" sz="2800" dirty="0" smtClean="0"/>
              <a:t>поверхности воды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566" y="1582686"/>
            <a:ext cx="3589883" cy="3607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3307" y="5344808"/>
            <a:ext cx="2876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/>
              <a:t>Бенджамин Франклин</a:t>
            </a:r>
          </a:p>
        </p:txBody>
      </p:sp>
      <p:pic>
        <p:nvPicPr>
          <p:cNvPr id="4" name="Picture 2" descr="https://avatars.mds.yandex.net/get-zen_doc/1708012/pub_5f8ed44f3126995a0be1461a_5f8ed466c3bd767932884117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r="23951"/>
          <a:stretch/>
        </p:blipFill>
        <p:spPr bwMode="auto">
          <a:xfrm>
            <a:off x="8582645" y="1582687"/>
            <a:ext cx="3280279" cy="36511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76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730" y="2018963"/>
            <a:ext cx="3346028" cy="4023360"/>
          </a:xfrm>
        </p:spPr>
        <p:txBody>
          <a:bodyPr>
            <a:normAutofit/>
          </a:bodyPr>
          <a:lstStyle/>
          <a:p>
            <a:r>
              <a:rPr lang="ru-RU" sz="2800" dirty="0"/>
              <a:t>Другой эффект поверхностного натяжения, капиллярный подъем в трубке, </a:t>
            </a:r>
            <a:r>
              <a:rPr lang="ru-RU" sz="2800" dirty="0" smtClean="0"/>
              <a:t>впервые был </a:t>
            </a:r>
            <a:r>
              <a:rPr lang="ru-RU" sz="2800" dirty="0"/>
              <a:t>замечен Леонардо </a:t>
            </a:r>
            <a:r>
              <a:rPr lang="ru-RU" sz="2800" dirty="0" smtClean="0"/>
              <a:t>д</a:t>
            </a:r>
            <a:r>
              <a:rPr lang="ru-RU" sz="2800" dirty="0"/>
              <a:t>а</a:t>
            </a:r>
            <a:r>
              <a:rPr lang="ru-RU" sz="2800" dirty="0" smtClean="0"/>
              <a:t> Винчи</a:t>
            </a:r>
          </a:p>
        </p:txBody>
      </p:sp>
      <p:sp>
        <p:nvSpPr>
          <p:cNvPr id="5" name="AutoShape 2" descr="https://bez-makiyazha.ru/wp-content/uploads/2021/07/original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758" y="1959839"/>
            <a:ext cx="3186203" cy="31146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342412" y="5057438"/>
            <a:ext cx="26048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Леонардо да Винчи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https://fs.znanio.ru/d5af0e/03/37/0fa03585c3ec3ed53f326e2e92e744811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841" r="11371" b="-841"/>
          <a:stretch/>
        </p:blipFill>
        <p:spPr bwMode="auto">
          <a:xfrm>
            <a:off x="7630789" y="1959839"/>
            <a:ext cx="4345424" cy="3118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8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226" y="2172711"/>
            <a:ext cx="6412452" cy="4023360"/>
          </a:xfrm>
        </p:spPr>
        <p:txBody>
          <a:bodyPr>
            <a:normAutofit/>
          </a:bodyPr>
          <a:lstStyle/>
          <a:p>
            <a:r>
              <a:rPr lang="ru-RU" sz="2800" dirty="0"/>
              <a:t>Понятие поверхностного натяжения впервые было введено Иоганном Андреасом фон </a:t>
            </a:r>
            <a:r>
              <a:rPr lang="ru-RU" sz="2800" dirty="0" err="1" smtClean="0"/>
              <a:t>Сегнером</a:t>
            </a:r>
            <a:r>
              <a:rPr lang="ru-RU" sz="2800" dirty="0" smtClean="0"/>
              <a:t> </a:t>
            </a:r>
            <a:r>
              <a:rPr lang="ru-RU" sz="2800" dirty="0"/>
              <a:t>в 1751 году. Он связал поверхность жидкости с растянутой мембраной и указал на важность сил притяжения между молекулами </a:t>
            </a:r>
            <a:r>
              <a:rPr lang="ru-RU" sz="2800" dirty="0" smtClean="0"/>
              <a:t>жидкости (</a:t>
            </a:r>
            <a:r>
              <a:rPr lang="ru-RU" sz="2800" dirty="0"/>
              <a:t>или атомами) для эффектов поверхностного натяжения</a:t>
            </a:r>
          </a:p>
          <a:p>
            <a:endParaRPr lang="ru-RU" sz="2400" dirty="0"/>
          </a:p>
        </p:txBody>
      </p:sp>
      <p:pic>
        <p:nvPicPr>
          <p:cNvPr id="5" name="Picture 8" descr="https://sun9-67.userapi.com/impg/831P8sFji6su6_ofR9b8qnfkFanp649nhxkHDw/1Fq_cCj_50U.jpg?size=510x604&amp;quality=96&amp;sign=e1987b45d68e25d87bbf156c4936799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64" y="307497"/>
            <a:ext cx="4461964" cy="52843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7832571" y="5651565"/>
            <a:ext cx="258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Иоганн Андреас фон </a:t>
            </a:r>
            <a:r>
              <a:rPr lang="ru-RU" sz="2400" dirty="0" err="1"/>
              <a:t>С</a:t>
            </a:r>
            <a:r>
              <a:rPr lang="ru-RU" sz="2400" dirty="0" err="1" smtClean="0"/>
              <a:t>егнер</a:t>
            </a:r>
            <a:endParaRPr lang="ru-RU" sz="2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522" y="2084832"/>
            <a:ext cx="4461301" cy="4023360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Прорыв в описании капиллярности был внесен </a:t>
            </a:r>
            <a:r>
              <a:rPr lang="ru-RU" sz="2800" dirty="0" smtClean="0"/>
              <a:t>Юнгом и Лапласом </a:t>
            </a:r>
            <a:r>
              <a:rPr lang="ru-RU" sz="2800" dirty="0"/>
              <a:t>в 1804 и 1806 годах. О</a:t>
            </a:r>
            <a:r>
              <a:rPr lang="ru-RU" sz="2800" dirty="0" smtClean="0"/>
              <a:t>ни </a:t>
            </a:r>
            <a:r>
              <a:rPr lang="ru-RU" sz="2800" dirty="0"/>
              <a:t>записали знаменитое уравнение </a:t>
            </a:r>
            <a:r>
              <a:rPr lang="ru-RU" sz="2800" dirty="0" smtClean="0"/>
              <a:t>Юнга-Лапласа</a:t>
            </a:r>
            <a:r>
              <a:rPr lang="ru-RU" sz="2800" dirty="0"/>
              <a:t>, которое связывает </a:t>
            </a:r>
            <a:r>
              <a:rPr lang="ru-RU" sz="2800" dirty="0" smtClean="0"/>
              <a:t>давление </a:t>
            </a:r>
            <a:r>
              <a:rPr lang="ru-RU" sz="2800" dirty="0"/>
              <a:t>Лапласа со средней кривизной поверхности раздела и поверхностным натяжением</a:t>
            </a:r>
            <a:endParaRPr lang="ru-RU" sz="2800" dirty="0" smtClean="0"/>
          </a:p>
          <a:p>
            <a:endParaRPr lang="ru-RU" sz="2800" dirty="0"/>
          </a:p>
        </p:txBody>
      </p:sp>
      <p:pic>
        <p:nvPicPr>
          <p:cNvPr id="3074" name="Picture 2" descr="https://sun9-18.userapi.com/impg/5nv7_N4yjPCIvscYVy0Nlxeciyu4n6gn95NLog/wZQtEyjDD2g.jpg?size=532x604&amp;quality=96&amp;sign=a10aaa4cda09de801b061f38e2db276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73" y="1549156"/>
            <a:ext cx="3492087" cy="396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500" y="1549157"/>
            <a:ext cx="3200546" cy="396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743584" y="5517040"/>
            <a:ext cx="160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Томас Юнг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740841" y="5513857"/>
            <a:ext cx="2794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Пьер-Симон Лаплас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9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9" y="2286000"/>
            <a:ext cx="4688848" cy="4023360"/>
          </a:xfrm>
        </p:spPr>
        <p:txBody>
          <a:bodyPr>
            <a:normAutofit/>
          </a:bodyPr>
          <a:lstStyle/>
          <a:p>
            <a:r>
              <a:rPr lang="ru-RU" sz="2800" dirty="0"/>
              <a:t>Другим великим именем в описании капиллярности </a:t>
            </a:r>
            <a:r>
              <a:rPr lang="ru-RU" sz="2800" dirty="0" smtClean="0"/>
              <a:t>является лорд Кельвин (</a:t>
            </a:r>
            <a:r>
              <a:rPr lang="ru-RU" sz="2800" dirty="0"/>
              <a:t>Уильям </a:t>
            </a:r>
            <a:r>
              <a:rPr lang="ru-RU" sz="2800" dirty="0" smtClean="0"/>
              <a:t>Томсон), </a:t>
            </a:r>
            <a:r>
              <a:rPr lang="ru-RU" sz="2800" dirty="0"/>
              <a:t>который использовал термодинамику и уравнение </a:t>
            </a:r>
            <a:r>
              <a:rPr lang="ru-RU" sz="2800" dirty="0" smtClean="0"/>
              <a:t>Юнга-Лапласа </a:t>
            </a:r>
            <a:r>
              <a:rPr lang="ru-RU" sz="2800" dirty="0"/>
              <a:t>для объяснения зависимости </a:t>
            </a:r>
            <a:r>
              <a:rPr lang="ru-RU" sz="2800" dirty="0" smtClean="0"/>
              <a:t>изменения давления </a:t>
            </a:r>
            <a:r>
              <a:rPr lang="ru-RU" sz="2800" dirty="0"/>
              <a:t>пара для искривленной поверхности в 1867 </a:t>
            </a:r>
            <a:r>
              <a:rPr lang="ru-RU" sz="2800" dirty="0" smtClean="0"/>
              <a:t>году</a:t>
            </a:r>
          </a:p>
        </p:txBody>
      </p:sp>
      <p:pic>
        <p:nvPicPr>
          <p:cNvPr id="4098" name="Picture 2" descr="https://sun9-69.userapi.com/impg/zDh0vI31aki0WVlUEfF6nlmdC5RDOC0sn-KBvA/gyRHysSu1PA.jpg?size=424x392&amp;quality=96&amp;sign=156964be42c6837c5a93b86b7cb0d4dd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93" y="833480"/>
            <a:ext cx="5699741" cy="5269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813658" y="6078527"/>
            <a:ext cx="359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Уильям </a:t>
            </a:r>
            <a:r>
              <a:rPr lang="ru-RU" sz="2400" dirty="0" smtClean="0"/>
              <a:t>Томсон</a:t>
            </a:r>
            <a:endParaRPr lang="ru-RU" sz="2400" dirty="0"/>
          </a:p>
        </p:txBody>
      </p:sp>
      <p:sp>
        <p:nvSpPr>
          <p:cNvPr id="7" name="AutoShape 6" descr="https://alchetron.com/cdn/agnes-pockels-b6a28ac8-ddc5-4a0b-bf39-b3cca92cdf6-resize-7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250" y="1986594"/>
            <a:ext cx="5083101" cy="4023360"/>
          </a:xfrm>
        </p:spPr>
        <p:txBody>
          <a:bodyPr>
            <a:normAutofit/>
          </a:bodyPr>
          <a:lstStyle/>
          <a:p>
            <a:r>
              <a:rPr lang="ru-RU" sz="2800" dirty="0"/>
              <a:t>Еще одна интересная история – первое измерение поверхностного </a:t>
            </a:r>
            <a:r>
              <a:rPr lang="ru-RU" sz="2800" dirty="0" smtClean="0"/>
              <a:t>натяжения  чистой и загрязнённой воды. Результат был </a:t>
            </a:r>
            <a:r>
              <a:rPr lang="ru-RU" sz="2800" dirty="0"/>
              <a:t>впервые опубликован в 1891 году лордом Рэлеем (Джон Уильям </a:t>
            </a:r>
            <a:r>
              <a:rPr lang="ru-RU" sz="2800" dirty="0" err="1" smtClean="0"/>
              <a:t>Стретт</a:t>
            </a:r>
            <a:r>
              <a:rPr lang="ru-RU" sz="2800" dirty="0" smtClean="0"/>
              <a:t>), но </a:t>
            </a:r>
            <a:r>
              <a:rPr lang="ru-RU" sz="2800" dirty="0"/>
              <a:t>на самом деле измерен </a:t>
            </a:r>
            <a:r>
              <a:rPr lang="ru-RU" sz="2800" dirty="0" smtClean="0"/>
              <a:t>немецкой учёной – </a:t>
            </a:r>
            <a:r>
              <a:rPr lang="ru-RU" sz="2800" dirty="0"/>
              <a:t>Агнес </a:t>
            </a:r>
            <a:r>
              <a:rPr lang="ru-RU" sz="2800" dirty="0" err="1" smtClean="0"/>
              <a:t>Поккельс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51" y="1496291"/>
            <a:ext cx="3086701" cy="4230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678351" y="5725633"/>
            <a:ext cx="328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Джон Уильям </a:t>
            </a:r>
            <a:r>
              <a:rPr lang="ru-RU" sz="2400" dirty="0" err="1"/>
              <a:t>Стретт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74" y="1496291"/>
            <a:ext cx="2925196" cy="4229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417656" y="5725634"/>
            <a:ext cx="222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Агнес </a:t>
            </a:r>
            <a:r>
              <a:rPr lang="ru-RU" sz="2400" dirty="0" err="1" smtClean="0"/>
              <a:t>Поккельс</a:t>
            </a:r>
            <a:endParaRPr lang="ru-RU" sz="2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65436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Историческая </a:t>
            </a:r>
            <a:br>
              <a:rPr lang="ru-RU" dirty="0" smtClean="0"/>
            </a:br>
            <a:r>
              <a:rPr lang="ru-RU" dirty="0" smtClean="0"/>
              <a:t>справка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38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117" y="585216"/>
            <a:ext cx="9720072" cy="1499616"/>
          </a:xfrm>
        </p:spPr>
        <p:txBody>
          <a:bodyPr/>
          <a:lstStyle/>
          <a:p>
            <a:r>
              <a:rPr lang="ru-RU" dirty="0" smtClean="0"/>
              <a:t>Практическая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часть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803" y="2084832"/>
            <a:ext cx="9720073" cy="402336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Оборудование: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динамометр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штатив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вода дистиллированная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линейка</a:t>
            </a:r>
            <a:endParaRPr lang="ru-RU" sz="2800" dirty="0"/>
          </a:p>
        </p:txBody>
      </p:sp>
      <p:pic>
        <p:nvPicPr>
          <p:cNvPr id="2050" name="Picture 2" descr="https://sun9-84.userapi.com/impg/NY9jI12UmfhbQzchSGVvXbsI4Gj-ISdIB3U7hQ/fYX9tWTNZqs.jpg?size=1200x1599&amp;quality=95&amp;sign=9bc69d19c7b59e65e42f015ede7a41f6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1"/>
          <a:stretch/>
        </p:blipFill>
        <p:spPr bwMode="auto">
          <a:xfrm>
            <a:off x="5923370" y="660526"/>
            <a:ext cx="5810082" cy="5660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878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605272" cy="1548384"/>
          </a:xfrm>
        </p:spPr>
        <p:txBody>
          <a:bodyPr/>
          <a:lstStyle/>
          <a:p>
            <a:r>
              <a:rPr lang="ru-RU" dirty="0" smtClean="0"/>
              <a:t>Ход работы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657225" y="2133599"/>
                <a:ext cx="6781799" cy="4524375"/>
              </a:xfrm>
            </p:spPr>
            <p:txBody>
              <a:bodyPr>
                <a:normAutofit/>
              </a:bodyPr>
              <a:lstStyle/>
              <a:p>
                <a:r>
                  <a:rPr lang="ru-RU" sz="2400" dirty="0" smtClean="0"/>
                  <a:t>1. Собрали установку.</a:t>
                </a:r>
              </a:p>
              <a:p>
                <a:r>
                  <a:rPr lang="ru-RU" sz="2400" dirty="0" smtClean="0"/>
                  <a:t>2. Теория вопроса </a:t>
                </a:r>
                <a:r>
                  <a:rPr lang="ru-RU" sz="2400" dirty="0" smtClean="0">
                    <a:hlinkClick r:id="rId2" action="ppaction://hlinksldjump"/>
                  </a:rPr>
                  <a:t>(см слайды 5-8)</a:t>
                </a:r>
                <a:endParaRPr lang="ru-RU" sz="2400" dirty="0"/>
              </a:p>
              <a:p>
                <a14:m>
                  <m:oMath xmlns:m="http://schemas.openxmlformats.org/officeDocument/2006/math">
                    <m:r>
                      <a:rPr lang="ru-RU" sz="2400" b="1" i="1" dirty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ru-RU" sz="2400" b="1" i="1" dirty="0" err="1" smtClean="0">
                        <a:latin typeface="Cambria Math" panose="02040503050406030204" pitchFamily="18" charset="0"/>
                      </a:rPr>
                      <m:t>п.н</m:t>
                    </m:r>
                    <m:r>
                      <a:rPr lang="ru-RU" sz="2400" b="1" i="1" dirty="0" smtClean="0">
                        <a:latin typeface="Cambria Math" panose="02040503050406030204" pitchFamily="18" charset="0"/>
                      </a:rPr>
                      <m:t>. = </m:t>
                    </m:r>
                    <m:r>
                      <a:rPr lang="ru-RU" sz="2400" b="1" i="1" dirty="0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ru-RU" sz="2400" b="1" i="1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ru-RU" sz="2400" b="1" i="1" dirty="0" smtClean="0"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endParaRPr lang="ru-RU" sz="2400" b="1" dirty="0" smtClean="0"/>
              </a:p>
              <a:p>
                <a:r>
                  <a:rPr lang="ru-RU" sz="2400" dirty="0" smtClean="0"/>
                  <a:t>Множитель </a:t>
                </a:r>
                <a:r>
                  <a:rPr lang="ru-RU" sz="2400" b="1" dirty="0" smtClean="0"/>
                  <a:t>2</a:t>
                </a:r>
                <a:r>
                  <a:rPr lang="ru-RU" sz="2400" dirty="0" smtClean="0"/>
                  <a:t> стоит по той причине, что плёнка имеет две поверхности.</a:t>
                </a:r>
              </a:p>
              <a:p>
                <a:r>
                  <a:rPr lang="ru-RU" sz="2400" dirty="0" smtClean="0"/>
                  <a:t>Отсюда</a:t>
                </a:r>
              </a:p>
              <a:p>
                <a:r>
                  <a:rPr lang="ru-RU" sz="2400" dirty="0" smtClean="0"/>
                  <a:t> </a:t>
                </a:r>
                <a14:m>
                  <m:oMath xmlns:m="http://schemas.openxmlformats.org/officeDocument/2006/math">
                    <m:r>
                      <a:rPr lang="ru-RU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ru-RU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4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ru-RU" sz="2400" b="1" i="1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п.н</m:t>
                        </m:r>
                        <m:r>
                          <a:rPr lang="ru-RU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r>
                          <a:rPr lang="ru-RU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ru-RU" sz="24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𝒍</m:t>
                        </m:r>
                        <m:r>
                          <m:rPr>
                            <m:nor/>
                          </m:rPr>
                          <a:rPr lang="ru-RU" sz="2400" dirty="0">
                            <a:latin typeface="+mj-lt"/>
                          </a:rPr>
                          <m:t> </m:t>
                        </m:r>
                      </m:den>
                    </m:f>
                  </m:oMath>
                </a14:m>
                <a:endParaRPr lang="ru-RU" sz="24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7225" y="2133599"/>
                <a:ext cx="6781799" cy="4524375"/>
              </a:xfrm>
              <a:blipFill rotWithShape="0">
                <a:blip r:embed="rId3"/>
                <a:stretch>
                  <a:fillRect l="-2068" t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sun9-14.userapi.com/impg/4F9rtK4ApQKW3pL7CVLpYaSPz200stDbix4oaA/KwiuUX3i20A.jpg?size=900x1600&amp;quality=96&amp;sign=3e117869dfdb07c9a5831966ada0c3f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15543"/>
          <a:stretch/>
        </p:blipFill>
        <p:spPr bwMode="auto">
          <a:xfrm>
            <a:off x="7557962" y="192572"/>
            <a:ext cx="4397840" cy="6106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8289949" y="6298942"/>
            <a:ext cx="3155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Фотография установки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84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Ход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7" y="2009775"/>
            <a:ext cx="9720073" cy="4023360"/>
          </a:xfrm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3. </a:t>
            </a:r>
            <a:r>
              <a:rPr lang="ru-RU" sz="2800" dirty="0" smtClean="0">
                <a:latin typeface="Calibri" panose="020F0502020204030204" pitchFamily="34" charset="0"/>
              </a:rPr>
              <a:t>Таблица</a:t>
            </a:r>
          </a:p>
          <a:p>
            <a:endParaRPr lang="ru-RU" dirty="0">
              <a:latin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4821251"/>
                  </p:ext>
                </p:extLst>
              </p:nvPr>
            </p:nvGraphicFramePr>
            <p:xfrm>
              <a:off x="850900" y="2457449"/>
              <a:ext cx="10274300" cy="40466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486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5486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5486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5486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205486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3524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i="0" dirty="0" smtClean="0"/>
                            <a:t>№</a:t>
                          </a:r>
                          <a:r>
                            <a:rPr lang="ru-RU" sz="2800" i="0" baseline="0" dirty="0" smtClean="0"/>
                            <a:t> опыта</a:t>
                          </a:r>
                          <a:endParaRPr lang="ru-RU" sz="2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 smtClean="0"/>
                            <a:t>l</a:t>
                          </a:r>
                          <a:r>
                            <a:rPr lang="ru-RU" sz="2800" i="0" dirty="0" smtClean="0"/>
                            <a:t>, м</a:t>
                          </a:r>
                          <a:endParaRPr lang="ru-RU" sz="2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 smtClean="0"/>
                            <a:t>F,</a:t>
                          </a:r>
                          <a:r>
                            <a:rPr lang="ru-RU" sz="2800" b="1" i="0" baseline="0" dirty="0" smtClean="0"/>
                            <a:t> Н</a:t>
                          </a:r>
                          <a:endParaRPr lang="ru-RU" sz="2800" b="1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b="1" i="0" dirty="0" smtClean="0"/>
                            <a:t>𝝈</a:t>
                          </a:r>
                          <a14:m>
                            <m:oMath xmlns:m="http://schemas.openxmlformats.org/officeDocument/2006/math">
                              <m:r>
                                <a:rPr lang="ru-RU" sz="2000" b="1" i="0" dirty="0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</m:oMath>
                          </a14:m>
                          <a:r>
                            <a:rPr lang="ru-RU" sz="2800" b="1" i="0" dirty="0" smtClean="0"/>
                            <a:t>Н/м</a:t>
                          </a:r>
                          <a:endParaRPr lang="ru-RU" sz="2800" b="1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b="1" i="0" dirty="0" smtClean="0"/>
                            <a:t>𝝈</a:t>
                          </a:r>
                          <a:r>
                            <a:rPr lang="ru-RU" sz="1400" b="1" i="0" dirty="0" smtClean="0"/>
                            <a:t>ср</a:t>
                          </a:r>
                          <a:r>
                            <a:rPr lang="ru-RU" sz="2800" b="1" i="0" dirty="0" smtClean="0"/>
                            <a:t>,</a:t>
                          </a:r>
                          <a:r>
                            <a:rPr lang="ru-RU" sz="2800" b="1" i="0" baseline="0" dirty="0" smtClean="0"/>
                            <a:t> Н/м</a:t>
                          </a:r>
                        </a:p>
                        <a:p>
                          <a:pPr algn="ctr"/>
                          <a:endParaRPr lang="ru-RU" sz="2800" b="1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1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0,0100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0,0714</a:t>
                          </a:r>
                          <a:endParaRPr lang="ru-RU" sz="2800" dirty="0"/>
                        </a:p>
                      </a:txBody>
                      <a:tcPr/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r>
                            <a:rPr lang="ru-RU" sz="2800" dirty="0" smtClean="0"/>
                            <a:t>0,07038</a:t>
                          </a:r>
                          <a:endParaRPr lang="ru-RU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2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0,0090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0,0750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3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0,0070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0,0700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4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0,04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0,0055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0,0688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0,03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0,0040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0,0667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Таблица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4821251"/>
                  </p:ext>
                </p:extLst>
              </p:nvPr>
            </p:nvGraphicFramePr>
            <p:xfrm>
              <a:off x="850900" y="2457449"/>
              <a:ext cx="10274300" cy="40466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4860"/>
                    <a:gridCol w="2054860"/>
                    <a:gridCol w="2054860"/>
                    <a:gridCol w="2054860"/>
                    <a:gridCol w="2054860"/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i="0" dirty="0" smtClean="0"/>
                            <a:t>№</a:t>
                          </a:r>
                          <a:r>
                            <a:rPr lang="ru-RU" sz="2800" i="0" baseline="0" dirty="0" smtClean="0"/>
                            <a:t> опыта</a:t>
                          </a:r>
                          <a:endParaRPr lang="ru-RU" sz="2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0" dirty="0" smtClean="0"/>
                            <a:t>l</a:t>
                          </a:r>
                          <a:r>
                            <a:rPr lang="ru-RU" sz="2800" i="0" dirty="0" smtClean="0"/>
                            <a:t>, м</a:t>
                          </a:r>
                          <a:endParaRPr lang="ru-RU" sz="28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 i="0" dirty="0" smtClean="0"/>
                            <a:t>F,</a:t>
                          </a:r>
                          <a:r>
                            <a:rPr lang="ru-RU" sz="2800" b="1" i="0" baseline="0" dirty="0" smtClean="0"/>
                            <a:t> Н</a:t>
                          </a:r>
                          <a:endParaRPr lang="ru-RU" sz="2800" b="1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00593" t="-7742" r="-101484" b="-33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b="1" i="0" dirty="0" smtClean="0"/>
                            <a:t>𝝈</a:t>
                          </a:r>
                          <a:r>
                            <a:rPr lang="ru-RU" sz="1400" b="1" i="0" dirty="0" smtClean="0"/>
                            <a:t>ср</a:t>
                          </a:r>
                          <a:r>
                            <a:rPr lang="ru-RU" sz="2800" b="1" i="0" dirty="0" smtClean="0"/>
                            <a:t>,</a:t>
                          </a:r>
                          <a:r>
                            <a:rPr lang="ru-RU" sz="2800" b="1" i="0" baseline="0" dirty="0" smtClean="0"/>
                            <a:t> Н/м</a:t>
                          </a:r>
                        </a:p>
                        <a:p>
                          <a:pPr algn="ctr"/>
                          <a:endParaRPr lang="ru-RU" sz="2800" b="1" i="0" dirty="0"/>
                        </a:p>
                      </a:txBody>
                      <a:tcPr/>
                    </a:tc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1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0,0100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0,0714</a:t>
                          </a:r>
                          <a:endParaRPr lang="ru-RU" sz="2800" dirty="0"/>
                        </a:p>
                      </a:txBody>
                      <a:tcPr/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endParaRPr lang="ru-RU" sz="2800" dirty="0" smtClean="0"/>
                        </a:p>
                        <a:p>
                          <a:pPr algn="ctr"/>
                          <a:r>
                            <a:rPr lang="ru-RU" sz="2800" dirty="0" smtClean="0"/>
                            <a:t>0,07038</a:t>
                          </a:r>
                          <a:endParaRPr lang="ru-RU" sz="2800" dirty="0"/>
                        </a:p>
                      </a:txBody>
                      <a:tcPr/>
                    </a:tc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2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0,0090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0,0750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3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0,0070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0,0700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4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0,04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0,0055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0,0688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</a:tr>
                  <a:tr h="6203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5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0,03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0,0040</a:t>
                          </a:r>
                          <a:endParaRPr lang="ru-RU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800" dirty="0" smtClean="0"/>
                            <a:t>0,0667</a:t>
                          </a:r>
                          <a:endParaRPr lang="ru-RU" sz="2800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ru-RU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04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проекте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2084832"/>
            <a:ext cx="9720073" cy="402336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sz="2800" dirty="0" smtClean="0"/>
              <a:t>Проект подготовили:</a:t>
            </a:r>
            <a:br>
              <a:rPr lang="ru-RU" sz="2800" dirty="0" smtClean="0"/>
            </a:br>
            <a:r>
              <a:rPr lang="ru-RU" sz="2800" dirty="0" smtClean="0"/>
              <a:t>ученики 10 класса </a:t>
            </a:r>
            <a:br>
              <a:rPr lang="ru-RU" sz="2800" dirty="0" smtClean="0"/>
            </a:br>
            <a:r>
              <a:rPr lang="ru-RU" sz="2800" dirty="0" smtClean="0"/>
              <a:t>МБОУ ЦО №3</a:t>
            </a:r>
            <a:br>
              <a:rPr lang="ru-RU" sz="2800" dirty="0" smtClean="0"/>
            </a:br>
            <a:r>
              <a:rPr lang="ru-RU" sz="2800" dirty="0" smtClean="0"/>
              <a:t>Матвеев Илья</a:t>
            </a:r>
            <a:br>
              <a:rPr lang="ru-RU" sz="2800" dirty="0" smtClean="0"/>
            </a:br>
            <a:r>
              <a:rPr lang="ru-RU" sz="2800" dirty="0" smtClean="0"/>
              <a:t>Ручкин Матвей</a:t>
            </a:r>
          </a:p>
          <a:p>
            <a:pPr>
              <a:lnSpc>
                <a:spcPct val="114000"/>
              </a:lnSpc>
            </a:pPr>
            <a:r>
              <a:rPr lang="ru-RU" sz="2800" dirty="0" smtClean="0"/>
              <a:t>Руководитель проекта:</a:t>
            </a:r>
            <a:br>
              <a:rPr lang="ru-RU" sz="2800" dirty="0" smtClean="0"/>
            </a:br>
            <a:r>
              <a:rPr lang="ru-RU" sz="2800" dirty="0" smtClean="0"/>
              <a:t> Ткаченко Т. В.</a:t>
            </a:r>
          </a:p>
        </p:txBody>
      </p:sp>
    </p:spTree>
    <p:extLst>
      <p:ext uri="{BB962C8B-B14F-4D97-AF65-F5344CB8AC3E}">
        <p14:creationId xmlns:p14="http://schemas.microsoft.com/office/powerpoint/2010/main" val="15780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914" y="80390"/>
            <a:ext cx="9720072" cy="1499616"/>
          </a:xfrm>
        </p:spPr>
        <p:txBody>
          <a:bodyPr/>
          <a:lstStyle/>
          <a:p>
            <a:r>
              <a:rPr lang="ru-RU" dirty="0"/>
              <a:t>Ход работы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088325" y="1285874"/>
                <a:ext cx="9720073" cy="5372101"/>
              </a:xfrm>
            </p:spPr>
            <p:txBody>
              <a:bodyPr>
                <a:normAutofit/>
              </a:bodyPr>
              <a:lstStyle/>
              <a:p>
                <a:r>
                  <a:rPr lang="ru-RU" sz="2400" dirty="0" smtClean="0"/>
                  <a:t>4. Вычисления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24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ru-RU" sz="24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  <m:r>
                          <a:rPr lang="ru-RU" sz="2400" b="0" i="0" dirty="0" err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п.н</m:t>
                        </m:r>
                        <m:r>
                          <a:rPr lang="ru-RU" sz="24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r>
                          <a:rPr lang="ru-RU" sz="24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ru-RU" sz="24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ru-RU" sz="2400" dirty="0"/>
                          <m:t> </m:t>
                        </m:r>
                      </m:den>
                    </m:f>
                  </m:oMath>
                </a14:m>
                <a:endParaRPr lang="ru-RU" sz="2400" dirty="0" smtClean="0"/>
              </a:p>
              <a:p>
                <a:r>
                  <a:rPr lang="ru-RU" sz="2000" dirty="0" smtClean="0"/>
                  <a:t>1)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sz="20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10∗</m:t>
                        </m:r>
                        <m:sSup>
                          <m:sSupPr>
                            <m:ctrlPr>
                              <a:rPr lang="en-US" sz="2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Н</m:t>
                        </m:r>
                      </m:num>
                      <m:den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0,07</m:t>
                        </m:r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м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ru-RU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0,0714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r>
                  <a:rPr lang="ru-RU" sz="2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endParaRPr lang="ru-RU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ru-RU" sz="2000" dirty="0" smtClean="0"/>
                  <a:t>2)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0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Н</m:t>
                        </m:r>
                      </m:num>
                      <m:den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0,06</m:t>
                        </m:r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м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ru-RU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0,075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000" dirty="0" smtClean="0"/>
              </a:p>
              <a:p>
                <a:r>
                  <a:rPr lang="ru-RU" sz="2000" dirty="0" smtClean="0"/>
                  <a:t>3)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20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Н</m:t>
                        </m:r>
                      </m:num>
                      <m:den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0,05</m:t>
                        </m:r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м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ru-RU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</m:t>
                    </m:r>
                    <m:r>
                      <m:rPr>
                        <m:nor/>
                      </m:rPr>
                      <a:rPr lang="ru-RU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000" dirty="0" smtClean="0"/>
              </a:p>
              <a:p>
                <a:r>
                  <a:rPr lang="ru-RU" sz="2000" dirty="0" smtClean="0"/>
                  <a:t>4)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u-RU" sz="20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5.5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Н</m:t>
                        </m:r>
                      </m:num>
                      <m:den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0,04</m:t>
                        </m:r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м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ru-RU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0,0688</m:t>
                    </m:r>
                    <m:r>
                      <m:rPr>
                        <m:nor/>
                      </m:rP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000" dirty="0" smtClean="0"/>
              </a:p>
              <a:p>
                <a:r>
                  <a:rPr lang="ru-RU" sz="2000" dirty="0" smtClean="0"/>
                  <a:t>5)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ru-RU" sz="20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20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Н</m:t>
                        </m:r>
                      </m:num>
                      <m:den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 0,03</m:t>
                        </m:r>
                        <m:r>
                          <a:rPr lang="ru-RU" sz="20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м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ru-RU" sz="20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0,0667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800" b="0" i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ru-RU" sz="1800" b="0" i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ср</m:t>
                        </m:r>
                      </m:sub>
                    </m:sSub>
                    <m:r>
                      <a:rPr lang="ru-RU" sz="1800" b="0" i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ru-RU" sz="18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0,0714</m:t>
                        </m:r>
                        <m:r>
                          <m:rPr>
                            <m:nor/>
                          </m:rPr>
                          <a: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0,075</m:t>
                        </m:r>
                        <m:r>
                          <m:rPr>
                            <m:nor/>
                          </m:rPr>
                          <a: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0,007</m:t>
                        </m:r>
                        <m:r>
                          <m:rPr>
                            <m:nor/>
                          </m:rPr>
                          <a: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0,0688</m:t>
                        </m:r>
                        <m:r>
                          <m:rPr>
                            <m:nor/>
                          </m:rPr>
                          <a:rPr lang="en-US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  <m:r>
                          <a:rPr lang="ru-RU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0,0667</m:t>
                        </m:r>
                        <m:r>
                          <m:rPr>
                            <m:nor/>
                          </m:rPr>
                          <a:rPr lang="ru-RU" sz="18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18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</m:num>
                      <m:den>
                        <m:r>
                          <m:rPr>
                            <m:nor/>
                          </m:rPr>
                          <a:rPr lang="ru-RU" sz="18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ru-RU" sz="18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18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ru-RU" sz="18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,07038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18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88325" y="1285874"/>
                <a:ext cx="9720073" cy="5372101"/>
              </a:xfrm>
              <a:blipFill rotWithShape="0">
                <a:blip r:embed="rId2"/>
                <a:stretch>
                  <a:fillRect l="-502" t="-1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4" y="279844"/>
            <a:ext cx="800100" cy="260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2" y="247649"/>
            <a:ext cx="390525" cy="1162050"/>
          </a:xfrm>
          <a:prstGeom prst="rect">
            <a:avLst/>
          </a:prstGeom>
        </p:spPr>
      </p:pic>
      <p:pic>
        <p:nvPicPr>
          <p:cNvPr id="7" name="Picture 2" descr="https://sun9-82.userapi.com/impg/OIpsM9xn8H3NIzOyp0AA8jP54hSQLF1Kk_oAIA/TDaoKvpg2vg.jpg?size=900x1600&amp;quality=96&amp;sign=40770f9299b7d2a4beba6501d2cb68fc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8" t="8504" r="368" b="8192"/>
          <a:stretch/>
        </p:blipFill>
        <p:spPr bwMode="auto">
          <a:xfrm>
            <a:off x="8166100" y="828674"/>
            <a:ext cx="3670299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4" y="279844"/>
            <a:ext cx="800100" cy="2600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247649"/>
            <a:ext cx="390525" cy="116205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28914" y="80390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Ход работы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Объект 2"/>
              <p:cNvSpPr txBox="1">
                <a:spLocks/>
              </p:cNvSpPr>
              <p:nvPr/>
            </p:nvSpPr>
            <p:spPr>
              <a:xfrm>
                <a:off x="1088325" y="1285874"/>
                <a:ext cx="9720073" cy="5372101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sz="2400" dirty="0" smtClean="0"/>
                  <a:t>4. Вычисления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табл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=0,073</m:t>
                    </m:r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2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ru-R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sSub>
                          <m:sSubPr>
                            <m:ctrlPr>
                              <a:rPr lang="ru-R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ru-RU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табл</m:t>
                            </m:r>
                          </m:sub>
                        </m:sSub>
                      </m:den>
                    </m:f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∗100%= </m:t>
                    </m:r>
                    <m:f>
                      <m:fPr>
                        <m:ctrlP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ru-RU" sz="2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ru-RU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073</m:t>
                        </m:r>
                        <m:f>
                          <m:f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−0,07038 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</m:num>
                      <m:den>
                        <m:r>
                          <a:rPr lang="ru-RU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ru-RU" sz="24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ru-RU" sz="24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073</m:t>
                        </m:r>
                        <m:f>
                          <m:f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Н</m:t>
                            </m:r>
                          </m:num>
                          <m:den>
                            <m:r>
                              <a:rPr lang="ru-RU" sz="24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м</m:t>
                            </m:r>
                          </m:den>
                        </m:f>
                      </m:den>
                    </m:f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∗100%=3,59% </m:t>
                    </m:r>
                  </m:oMath>
                </a14:m>
                <a:endParaRPr lang="ru-RU" sz="2400" dirty="0" smtClean="0"/>
              </a:p>
            </p:txBody>
          </p:sp>
        </mc:Choice>
        <mc:Fallback xmlns="">
          <p:sp>
            <p:nvSpPr>
              <p:cNvPr id="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25" y="1285874"/>
                <a:ext cx="9720073" cy="5372101"/>
              </a:xfrm>
              <a:prstGeom prst="rect">
                <a:avLst/>
              </a:prstGeom>
              <a:blipFill rotWithShape="0">
                <a:blip r:embed="rId4"/>
                <a:stretch>
                  <a:fillRect l="-502" t="-15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95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62150" y="2084832"/>
                <a:ext cx="9882052" cy="422452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ru-RU" sz="3000" dirty="0" smtClean="0"/>
                  <a:t>Мы изучили </a:t>
                </a:r>
                <a:r>
                  <a:rPr lang="ru-RU" sz="3000" dirty="0"/>
                  <a:t>явления поверхностного </a:t>
                </a:r>
                <a:r>
                  <a:rPr lang="ru-RU" sz="3000" dirty="0" smtClean="0"/>
                  <a:t>натяжения и определили </a:t>
                </a:r>
                <a:r>
                  <a:rPr lang="ru-RU" sz="3000" dirty="0"/>
                  <a:t>экспериментальным путём коэффициент поверхностного натяжения воды методом отрыва </a:t>
                </a:r>
                <a:r>
                  <a:rPr lang="ru-RU" sz="3000" dirty="0" smtClean="0"/>
                  <a:t>петли: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ru-RU" sz="3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ср</m:t>
                        </m:r>
                      </m:sub>
                    </m:sSub>
                    <m:r>
                      <a:rPr lang="ru-RU" sz="30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3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ru-RU" sz="3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ru-RU" sz="30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𝟎𝟕𝟎𝟑𝟖</m:t>
                    </m:r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3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r>
                  <a:rPr lang="ru-RU" sz="3000" b="1" dirty="0" smtClean="0">
                    <a:ea typeface="Cambria Math" panose="02040503050406030204" pitchFamily="18" charset="0"/>
                  </a:rPr>
                  <a:t/>
                </a:r>
                <a:br>
                  <a:rPr lang="ru-RU" sz="3000" b="1" dirty="0" smtClean="0">
                    <a:ea typeface="Cambria Math" panose="02040503050406030204" pitchFamily="18" charset="0"/>
                  </a:rPr>
                </a:br>
                <a:r>
                  <a:rPr lang="ru-RU" sz="3000" dirty="0" smtClean="0">
                    <a:ea typeface="Cambria Math" panose="02040503050406030204" pitchFamily="18" charset="0"/>
                  </a:rPr>
                  <a:t>Сравним это значение с табличным: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3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ru-RU" sz="30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табл</m:t>
                        </m:r>
                      </m:sub>
                    </m:sSub>
                    <m:r>
                      <a:rPr lang="ru-RU" sz="3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30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ru-RU" sz="30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ru-RU" sz="3000" b="1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𝟎𝟕𝟑</m:t>
                    </m:r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</m:t>
                        </m:r>
                      </m:num>
                      <m:den>
                        <m:r>
                          <a:rPr lang="ru-RU" sz="3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м</m:t>
                        </m:r>
                      </m:den>
                    </m:f>
                  </m:oMath>
                </a14:m>
                <a:endParaRPr lang="ru-RU" sz="3000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ru-RU" sz="30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sz="30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30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𝟎𝟕𝟎𝟑𝟖</m:t>
                      </m:r>
                      <m:f>
                        <m:fPr>
                          <m:ctrlPr>
                            <a:rPr lang="en-US" sz="3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</m:t>
                          </m:r>
                        </m:num>
                        <m:den>
                          <m:r>
                            <a:rPr lang="ru-RU" sz="3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den>
                      </m:f>
                      <m:r>
                        <m:rPr>
                          <m:nor/>
                        </m:rPr>
                        <a:rPr lang="ru-RU" sz="3000"/>
                        <m:t>≈</m:t>
                      </m:r>
                      <m:r>
                        <a:rPr lang="ru-RU" sz="3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ru-RU" sz="3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ru-RU" sz="3000" b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𝟎𝟕𝟑</m:t>
                      </m:r>
                      <m:f>
                        <m:fPr>
                          <m:ctrlPr>
                            <a:rPr lang="en-US" sz="3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</m:t>
                          </m:r>
                        </m:num>
                        <m:den>
                          <m:r>
                            <a:rPr lang="ru-RU" sz="3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м</m:t>
                          </m:r>
                        </m:den>
                      </m:f>
                    </m:oMath>
                  </m:oMathPara>
                </a14:m>
                <a:endParaRPr lang="ru-RU" sz="3000" b="1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ru-RU" sz="3000" dirty="0" smtClean="0"/>
                  <a:t>Значения приблизительно равны, но при измерении были допущены неточности измерений. Погрешность измерений связана с неточным измерением силы </a:t>
                </a:r>
                <a:r>
                  <a:rPr lang="ru-RU" sz="3000" dirty="0"/>
                  <a:t>динамометром. Погрешность измерений </a:t>
                </a:r>
                <a:r>
                  <a:rPr lang="ru-RU" sz="3000" dirty="0" smtClean="0"/>
                  <a:t>равна </a:t>
                </a:r>
                <a:endParaRPr lang="ru-RU" sz="30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  <m:r>
                      <a:rPr lang="ru-RU" sz="3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3000" b="1" dirty="0" smtClean="0"/>
                  <a:t>= 3,59%</a:t>
                </a:r>
                <a:endParaRPr lang="ru-RU" sz="3000" b="1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2150" y="2084832"/>
                <a:ext cx="9882052" cy="4224528"/>
              </a:xfrm>
              <a:blipFill>
                <a:blip r:embed="rId2"/>
                <a:stretch>
                  <a:fillRect l="-1726" t="-3896" r="-370" b="-24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7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4" y="1867989"/>
            <a:ext cx="11090366" cy="4859381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Также на поверхностное натяжение влияет температура жидкости и наличие в ней примесей. </a:t>
            </a:r>
            <a:endParaRPr lang="ru-RU" sz="2800" dirty="0"/>
          </a:p>
          <a:p>
            <a:r>
              <a:rPr lang="ru-RU" sz="2800" dirty="0" smtClean="0"/>
              <a:t>С </a:t>
            </a:r>
            <a:r>
              <a:rPr lang="ru-RU" sz="2800" dirty="0"/>
              <a:t>повышением температуры поверхностное натяжение </a:t>
            </a:r>
            <a:r>
              <a:rPr lang="ru-RU" sz="2800" dirty="0" smtClean="0"/>
              <a:t>жидкостей </a:t>
            </a:r>
            <a:r>
              <a:rPr lang="ru-RU" sz="2800" dirty="0"/>
              <a:t>всегда уменьшается</a:t>
            </a:r>
            <a:r>
              <a:rPr lang="ru-RU" sz="2800" dirty="0" smtClean="0"/>
              <a:t>. Так как с повышением </a:t>
            </a:r>
            <a:r>
              <a:rPr lang="ru-RU" sz="2800" dirty="0"/>
              <a:t>температуры усиливается тепловое движение </a:t>
            </a:r>
            <a:r>
              <a:rPr lang="ru-RU" sz="2800" dirty="0" smtClean="0"/>
              <a:t>молекул и </a:t>
            </a:r>
            <a:r>
              <a:rPr lang="ru-RU" sz="2800" dirty="0"/>
              <a:t>увеличивается среднее расстояние между </a:t>
            </a:r>
            <a:r>
              <a:rPr lang="ru-RU" sz="2800" dirty="0" smtClean="0"/>
              <a:t>молекулами.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dirty="0" smtClean="0"/>
              <a:t>Примеси </a:t>
            </a:r>
            <a:r>
              <a:rPr lang="ru-RU" sz="2800" dirty="0" smtClean="0"/>
              <a:t>в жидкости могут влиять на </a:t>
            </a:r>
            <a:r>
              <a:rPr lang="ru-RU" sz="2800" dirty="0"/>
              <a:t>поверхностное натяжение</a:t>
            </a:r>
            <a:r>
              <a:rPr lang="ru-RU" sz="2800" dirty="0" smtClean="0"/>
              <a:t> по разному. Например</a:t>
            </a:r>
            <a:r>
              <a:rPr lang="ru-RU" sz="2800" dirty="0"/>
              <a:t>, мыло, растворенное в воде, уменьшает коэффициент поверхностного натяжения, а сахар и соль увеличивает его. </a:t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7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35" y="569031"/>
            <a:ext cx="11194846" cy="1499616"/>
          </a:xfrm>
        </p:spPr>
        <p:txBody>
          <a:bodyPr/>
          <a:lstStyle/>
          <a:p>
            <a:r>
              <a:rPr lang="ru-RU" dirty="0" smtClean="0"/>
              <a:t>Проявление в природе:</a:t>
            </a:r>
            <a:br>
              <a:rPr lang="ru-RU" dirty="0" smtClean="0"/>
            </a:br>
            <a:r>
              <a:rPr lang="ru-RU" dirty="0" smtClean="0"/>
              <a:t>Почему не смешиваются океаны?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982" y="1954226"/>
            <a:ext cx="6036659" cy="4810716"/>
          </a:xfrm>
        </p:spPr>
        <p:txBody>
          <a:bodyPr>
            <a:normAutofit/>
          </a:bodyPr>
          <a:lstStyle/>
          <a:p>
            <a:r>
              <a:rPr lang="ru-RU" dirty="0"/>
              <a:t>Такое живописное явление можно наблюдать в месте, где Тихий океан встречается с Атлантическим. Между ними как будто есть невидимая стена</a:t>
            </a:r>
            <a:r>
              <a:rPr lang="ru-RU" dirty="0" smtClean="0"/>
              <a:t>. </a:t>
            </a:r>
            <a:r>
              <a:rPr lang="ru-RU" dirty="0"/>
              <a:t>У вод двух океанов разная плотность, солёность, биологическое разнообразие и температурный режим.</a:t>
            </a:r>
          </a:p>
          <a:p>
            <a:r>
              <a:rPr lang="ru-RU" dirty="0" err="1"/>
              <a:t>Галоклин</a:t>
            </a:r>
            <a:r>
              <a:rPr lang="ru-RU" dirty="0"/>
              <a:t> – это граница, которая возникает между более и менее солеными водоемами. Смешению </a:t>
            </a:r>
            <a:r>
              <a:rPr lang="ru-RU" dirty="0" smtClean="0"/>
              <a:t>препятствует </a:t>
            </a:r>
            <a:r>
              <a:rPr lang="ru-RU" dirty="0"/>
              <a:t>поверхностное натяжение воды, то есть сила, за счет которой молекулы соединяются между собой. Чем больше такой показатель, тем меньше проникающая способность двух жидкостных сред.</a:t>
            </a:r>
          </a:p>
          <a:p>
            <a:endParaRPr lang="ru-RU" dirty="0"/>
          </a:p>
        </p:txBody>
      </p:sp>
      <p:pic>
        <p:nvPicPr>
          <p:cNvPr id="1026" name="Picture 2" descr="https://cdn.discordapp.com/attachments/506051671466704906/942882129442930698/fet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9"/>
          <a:stretch/>
        </p:blipFill>
        <p:spPr bwMode="auto">
          <a:xfrm>
            <a:off x="7330693" y="2125291"/>
            <a:ext cx="4677888" cy="3531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42" y="2068646"/>
            <a:ext cx="5494578" cy="41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Поверхностное_натяжение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www.ijs.si/ijsw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4" tooltip="http://cwp.library.ucla.edu/"/>
              </a:rPr>
              <a:t>http://cwp.library.ucla.edu</a:t>
            </a:r>
            <a:r>
              <a:rPr lang="en-US" dirty="0" smtClean="0">
                <a:hlinkClick r:id="rId4" tooltip="http://cwp.library.ucla.edu/"/>
              </a:rPr>
              <a:t>/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5" tooltip="https://www.pa.ucla.edu/"/>
              </a:rPr>
              <a:t>https://www.pa.ucla.edu</a:t>
            </a:r>
            <a:r>
              <a:rPr lang="en-US" dirty="0" smtClean="0">
                <a:hlinkClick r:id="rId5" tooltip="https://www.pa.ucla.edu/"/>
              </a:rPr>
              <a:t>/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skysmart.ru/articles/physics/poverhnostnoe-natyazhenie</a:t>
            </a:r>
            <a:r>
              <a:rPr lang="ru-RU" dirty="0"/>
              <a:t/>
            </a:r>
            <a:br>
              <a:rPr lang="ru-RU" dirty="0"/>
            </a:br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studopedia.ru/21_29457_poverhnostnoe-natyazhenie-zhidkosti.html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>
                <a:hlinkClick r:id="rId8"/>
              </a:rPr>
              <a:t>https://studfile.net/preview/2383541/page:89</a:t>
            </a:r>
            <a:r>
              <a:rPr lang="en-US" dirty="0" smtClean="0">
                <a:hlinkClick r:id="rId8"/>
              </a:rPr>
              <a:t>/</a:t>
            </a:r>
            <a:endParaRPr lang="ru-RU" dirty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2286000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/>
              <a:t>Спасибо за внимание!</a:t>
            </a:r>
            <a:endParaRPr lang="ru-RU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5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4" y="2084832"/>
            <a:ext cx="5460274" cy="41943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 Изучить </a:t>
            </a:r>
            <a:r>
              <a:rPr lang="ru-RU" sz="2800" dirty="0"/>
              <a:t>явления поверхностного </a:t>
            </a:r>
            <a:r>
              <a:rPr lang="ru-RU" sz="2800" dirty="0" smtClean="0"/>
              <a:t>натяжения; </a:t>
            </a:r>
            <a:endParaRPr lang="ru-RU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 smtClean="0"/>
              <a:t> Определить экспериментальным путём коэффициент </a:t>
            </a:r>
            <a:r>
              <a:rPr lang="ru-RU" sz="2800" dirty="0"/>
              <a:t>поверхностного натяжения </a:t>
            </a:r>
            <a:r>
              <a:rPr lang="ru-RU" sz="2800" dirty="0" smtClean="0"/>
              <a:t>воды методом отрыва петли.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542" y="1137960"/>
            <a:ext cx="6124353" cy="44617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68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4" y="2084832"/>
            <a:ext cx="5850150" cy="4023360"/>
          </a:xfrm>
        </p:spPr>
        <p:txBody>
          <a:bodyPr>
            <a:noAutofit/>
          </a:bodyPr>
          <a:lstStyle/>
          <a:p>
            <a:r>
              <a:rPr lang="ru-RU" sz="2800" dirty="0"/>
              <a:t>Удивительно разнообразны проявления поверхностного натяжения жидкости в природе, технике и быту. Поверхностное натяжение играет важную роль и в жизни человека. В повседневной жизни с этим явлением мы сталкиваемся очень часто, но, мало об этом знаем, либо ничего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759" r="16909"/>
          <a:stretch/>
        </p:blipFill>
        <p:spPr>
          <a:xfrm>
            <a:off x="6675120" y="1562240"/>
            <a:ext cx="5062451" cy="4313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9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6389" y="2084832"/>
            <a:ext cx="6818811" cy="422452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800" dirty="0" smtClean="0"/>
              <a:t>Теория вопроса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Историческая </a:t>
            </a:r>
            <a:r>
              <a:rPr lang="ru-RU" sz="2800" dirty="0" smtClean="0"/>
              <a:t>справка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Практическая часть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Выводы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r>
              <a:rPr lang="ru-RU" sz="2800" dirty="0"/>
              <a:t>Почему не смешиваются океаны</a:t>
            </a:r>
          </a:p>
          <a:p>
            <a:pPr marL="457200" indent="-457200">
              <a:buAutoNum type="arabicPeriod"/>
            </a:pPr>
            <a:endParaRPr lang="ru-RU" sz="2800" dirty="0" smtClean="0"/>
          </a:p>
        </p:txBody>
      </p:sp>
      <p:pic>
        <p:nvPicPr>
          <p:cNvPr id="4098" name="Picture 2" descr="https://s3.nat-geo.ru/images/2019/4/10/bceb2e61f320468a834601a6bab90d71.max-12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8994"/>
          <a:stretch/>
        </p:blipFill>
        <p:spPr bwMode="auto">
          <a:xfrm>
            <a:off x="6741621" y="1446416"/>
            <a:ext cx="5255452" cy="3930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62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70703" cy="1499616"/>
          </a:xfrm>
        </p:spPr>
        <p:txBody>
          <a:bodyPr>
            <a:normAutofit/>
          </a:bodyPr>
          <a:lstStyle/>
          <a:p>
            <a:r>
              <a:rPr lang="ru-RU" dirty="0" smtClean="0"/>
              <a:t>Теория вопроса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305" y="2084832"/>
            <a:ext cx="6421701" cy="4023360"/>
          </a:xfrm>
        </p:spPr>
        <p:txBody>
          <a:bodyPr>
            <a:normAutofit/>
          </a:bodyPr>
          <a:lstStyle/>
          <a:p>
            <a:r>
              <a:rPr lang="ru-RU" sz="2800" b="1" dirty="0"/>
              <a:t>Поверхностное натяжение</a:t>
            </a:r>
            <a:r>
              <a:rPr lang="ru-RU" sz="2800" dirty="0"/>
              <a:t> — это стремление жидкости сократить свою свободную поверхность, то есть уменьшить избыток своей потенциальной энергии на границе раздела с газообразной фазой.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22"/>
          <a:stretch/>
        </p:blipFill>
        <p:spPr>
          <a:xfrm>
            <a:off x="6991004" y="1371601"/>
            <a:ext cx="5018648" cy="3788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4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Теория вопроса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918932" y="1654821"/>
                <a:ext cx="9720073" cy="4023360"/>
              </a:xfrm>
            </p:spPr>
            <p:txBody>
              <a:bodyPr>
                <a:noAutofit/>
              </a:bodyPr>
              <a:lstStyle/>
              <a:p>
                <a:r>
                  <a:rPr lang="ru-RU" sz="2400" dirty="0"/>
                  <a:t>Чем больше площадь поверхности жидкости, тем больше молекул, которые обладают избыточной потенциальной энергией, и тем больше поверхностная энергия. Этот факт </a:t>
                </a:r>
                <a:r>
                  <a:rPr lang="ru-RU" sz="2400" dirty="0" smtClean="0"/>
                  <a:t>можн</a:t>
                </a:r>
                <a:r>
                  <a:rPr lang="ru-RU" sz="2400" dirty="0"/>
                  <a:t>о записать в виде следующего соотношения</a:t>
                </a:r>
                <a:r>
                  <a:rPr lang="ru-RU" sz="2400" dirty="0" smtClean="0"/>
                  <a:t>:</a:t>
                </a:r>
                <a:endParaRPr lang="ru-RU" sz="2400" b="1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dirty="0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ru-RU" sz="1800" b="1" i="1" dirty="0" err="1" smtClean="0">
                          <a:latin typeface="Cambria Math" panose="02040503050406030204" pitchFamily="18" charset="0"/>
                        </a:rPr>
                        <m:t>п.н</m:t>
                      </m:r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3600" b="1" i="1" dirty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ru-RU" sz="3600" b="1" i="1" dirty="0" err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sz="3600" b="1" i="1" dirty="0" err="1" smtClean="0">
                          <a:latin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ru-RU" sz="2400" dirty="0"/>
              </a:p>
              <a:p>
                <a:r>
                  <a:rPr lang="en-US" sz="2400" b="1" dirty="0"/>
                  <a:t>E</a:t>
                </a:r>
                <a:r>
                  <a:rPr lang="ru-RU" sz="1400" b="1" dirty="0" err="1" smtClean="0"/>
                  <a:t>п.н</a:t>
                </a:r>
                <a:r>
                  <a:rPr lang="ru-RU" sz="2400" b="1" dirty="0" smtClean="0"/>
                  <a:t> </a:t>
                </a:r>
                <a:r>
                  <a:rPr lang="ru-RU" sz="2400" dirty="0"/>
                  <a:t> — поверхностная энергия жидкости [Дж]</a:t>
                </a:r>
              </a:p>
              <a:p>
                <a:r>
                  <a:rPr lang="ru-RU" sz="2400" b="1" dirty="0"/>
                  <a:t>S</a:t>
                </a:r>
                <a:r>
                  <a:rPr lang="ru-RU" sz="2400" dirty="0"/>
                  <a:t> — площадь свободной поверхности [м</a:t>
                </a:r>
                <a:r>
                  <a:rPr lang="ru-RU" sz="2400" baseline="30000" dirty="0"/>
                  <a:t>2</a:t>
                </a:r>
                <a:r>
                  <a:rPr lang="ru-RU" sz="2400" dirty="0"/>
                  <a:t>]</a:t>
                </a:r>
              </a:p>
              <a:p>
                <a:r>
                  <a:rPr lang="ru-RU" sz="2400" b="1" dirty="0"/>
                  <a:t>σ</a:t>
                </a:r>
                <a:r>
                  <a:rPr lang="ru-RU" sz="2400" dirty="0"/>
                  <a:t> — коэффициент поверхностного натяжения [Н/м</a:t>
                </a:r>
                <a:r>
                  <a:rPr lang="ru-RU" sz="2400" dirty="0" smtClean="0"/>
                  <a:t>]</a:t>
                </a:r>
              </a:p>
              <a:p>
                <a:pPr marL="128016" lvl="1" indent="0">
                  <a:buNone/>
                </a:pPr>
                <a:endParaRPr lang="ru-RU" sz="2400" dirty="0" smtClean="0"/>
              </a:p>
              <a:p>
                <a:pPr marL="128016" lvl="1" indent="0">
                  <a:buNone/>
                </a:pPr>
                <a:r>
                  <a:rPr lang="ru-RU" sz="2400" dirty="0" smtClean="0"/>
                  <a:t>Отсюда </a:t>
                </a:r>
                <a:r>
                  <a:rPr lang="ru-RU" sz="2400" dirty="0"/>
                  <a:t>мы можем вывести формулу коэффициента поверхностного натяжения.</a:t>
                </a:r>
              </a:p>
              <a:p>
                <a:endParaRPr lang="ru-RU" sz="2400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8932" y="1654821"/>
                <a:ext cx="9720073" cy="4023360"/>
              </a:xfrm>
              <a:blipFill rotWithShape="0">
                <a:blip r:embed="rId2"/>
                <a:stretch>
                  <a:fillRect l="-502" t="-2121" b="-168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4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316" y="1736552"/>
            <a:ext cx="10973857" cy="4023360"/>
          </a:xfrm>
        </p:spPr>
        <p:txBody>
          <a:bodyPr/>
          <a:lstStyle/>
          <a:p>
            <a:r>
              <a:rPr lang="ru-RU" sz="2800" b="1" dirty="0" smtClean="0"/>
              <a:t>Коэффициент </a:t>
            </a:r>
            <a:r>
              <a:rPr lang="ru-RU" sz="2800" b="1" dirty="0"/>
              <a:t>поверхностного натяжения</a:t>
            </a:r>
            <a:r>
              <a:rPr lang="ru-RU" sz="2800" dirty="0"/>
              <a:t> — это физическая величина, которая характеризует данную жидкость и численно равна отношению поверхностной энергии к площади свободной поверхности жидкости.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dirty="0"/>
              <a:t>Теория вопроса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/>
              <p:cNvSpPr/>
              <p:nvPr/>
            </p:nvSpPr>
            <p:spPr>
              <a:xfrm>
                <a:off x="735316" y="3358596"/>
                <a:ext cx="7044587" cy="33992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ru-RU" sz="36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dirty="0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ru-RU" sz="2000" b="1" i="1" dirty="0" err="1">
                              <a:latin typeface="Cambria Math" panose="02040503050406030204" pitchFamily="18" charset="0"/>
                            </a:rPr>
                            <m:t>п.н</m:t>
                          </m:r>
                          <m:r>
                            <a:rPr lang="ru-RU" sz="2000" b="1" i="1" dirty="0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ru-RU" sz="3600" b="1" i="1" dirty="0"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m:rPr>
                              <m:nor/>
                            </m:rPr>
                            <a:rPr lang="ru-RU" sz="2000" dirty="0"/>
                            <m:t> </m:t>
                          </m:r>
                        </m:den>
                      </m:f>
                      <m:r>
                        <a:rPr lang="ru-RU" sz="3600" b="1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 smtClean="0"/>
              </a:p>
              <a:p>
                <a:r>
                  <a:rPr lang="en-US" sz="2800" b="1" dirty="0" smtClean="0"/>
                  <a:t>E</a:t>
                </a:r>
                <a:r>
                  <a:rPr lang="ru-RU" sz="2000" b="1" dirty="0" err="1" smtClean="0"/>
                  <a:t>п.н</a:t>
                </a:r>
                <a:r>
                  <a:rPr lang="ru-RU" sz="2000" b="1" dirty="0" smtClean="0"/>
                  <a:t>.</a:t>
                </a:r>
                <a:r>
                  <a:rPr lang="ru-RU" sz="2800" b="1" dirty="0" smtClean="0"/>
                  <a:t> </a:t>
                </a:r>
                <a:r>
                  <a:rPr lang="ru-RU" sz="2800" dirty="0"/>
                  <a:t> — поверхностная энергия жидкости [Дж]</a:t>
                </a:r>
              </a:p>
              <a:p>
                <a:r>
                  <a:rPr lang="ru-RU" sz="2800" b="1" dirty="0"/>
                  <a:t>S</a:t>
                </a:r>
                <a:r>
                  <a:rPr lang="ru-RU" sz="2800" dirty="0"/>
                  <a:t> — площадь свободной поверхности [м</a:t>
                </a:r>
                <a:r>
                  <a:rPr lang="ru-RU" sz="2800" baseline="30000" dirty="0"/>
                  <a:t>2</a:t>
                </a:r>
                <a:r>
                  <a:rPr lang="ru-RU" sz="2800" dirty="0"/>
                  <a:t>]</a:t>
                </a:r>
              </a:p>
              <a:p>
                <a:r>
                  <a:rPr lang="ru-RU" sz="2800" b="1" dirty="0"/>
                  <a:t>σ</a:t>
                </a:r>
                <a:r>
                  <a:rPr lang="ru-RU" sz="2800" dirty="0"/>
                  <a:t> — коэффициент поверхностного натяжения [</a:t>
                </a:r>
                <a:r>
                  <a:rPr lang="ru-RU" sz="2800" dirty="0" smtClean="0"/>
                  <a:t>Н/м]</a:t>
                </a:r>
                <a:endParaRPr lang="ru-RU" sz="2800" b="0" i="0" dirty="0">
                  <a:effectLst/>
                </a:endParaRPr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6" y="3358596"/>
                <a:ext cx="7044587" cy="3399200"/>
              </a:xfrm>
              <a:prstGeom prst="rect">
                <a:avLst/>
              </a:prstGeom>
              <a:blipFill>
                <a:blip r:embed="rId2"/>
                <a:stretch>
                  <a:fillRect l="-1818" b="-7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2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071" y="1816851"/>
            <a:ext cx="11433563" cy="4023360"/>
          </a:xfrm>
        </p:spPr>
        <p:txBody>
          <a:bodyPr>
            <a:normAutofit/>
          </a:bodyPr>
          <a:lstStyle/>
          <a:p>
            <a:r>
              <a:rPr lang="ru-RU" sz="2400" dirty="0"/>
              <a:t>Если на жидкость не действуют другие силы или их действие мало, жидкость будет стремиться принимать форму сферы, как капля воды или мыльный пузырь. Так же ведет себя вода в невесомости. Жидкость ведет себя так, как будто по касательной к ее поверхности действуют силы, стягивающие эту поверхность. Эти силы называются </a:t>
            </a:r>
            <a:r>
              <a:rPr lang="ru-RU" sz="2400" b="1" dirty="0"/>
              <a:t>силами поверхностного натяжения</a:t>
            </a:r>
            <a:r>
              <a:rPr lang="ru-RU" sz="2400" dirty="0"/>
              <a:t>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dirty="0"/>
              <a:t>Теория вопроса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Прямоугольник 5"/>
              <p:cNvSpPr/>
              <p:nvPr/>
            </p:nvSpPr>
            <p:spPr>
              <a:xfrm>
                <a:off x="593146" y="3873507"/>
                <a:ext cx="5955898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ru-RU" sz="2000" b="1" i="1" dirty="0" err="1" smtClean="0">
                          <a:latin typeface="Cambria Math" panose="02040503050406030204" pitchFamily="18" charset="0"/>
                        </a:rPr>
                        <m:t>п.н</m:t>
                      </m:r>
                      <m:r>
                        <a:rPr lang="ru-RU" sz="20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sz="3600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ru-RU" sz="3600" b="1" i="1" dirty="0" err="1" smtClean="0"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sz="3600" b="1" i="1" dirty="0" err="1" smtClean="0"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ru-RU" sz="3600" b="1" dirty="0"/>
              </a:p>
              <a:p>
                <a:r>
                  <a:rPr lang="ru-RU" sz="2400" b="1" dirty="0" err="1" smtClean="0"/>
                  <a:t>F</a:t>
                </a:r>
                <a:r>
                  <a:rPr lang="ru-RU" sz="1400" b="1" dirty="0" err="1" smtClean="0"/>
                  <a:t>п.н</a:t>
                </a:r>
                <a:r>
                  <a:rPr lang="ru-RU" sz="1400" b="1" dirty="0" smtClean="0"/>
                  <a:t>.</a:t>
                </a:r>
                <a:r>
                  <a:rPr lang="ru-RU" sz="2400" dirty="0" smtClean="0"/>
                  <a:t> </a:t>
                </a:r>
                <a:r>
                  <a:rPr lang="ru-RU" sz="2400" dirty="0"/>
                  <a:t>— сила поверхностного натяжения [Н</a:t>
                </a:r>
                <a:r>
                  <a:rPr lang="ru-RU" sz="2400" dirty="0" smtClean="0"/>
                  <a:t>]</a:t>
                </a:r>
                <a:endParaRPr lang="ru-RU" sz="2400" dirty="0"/>
              </a:p>
              <a:p>
                <a:r>
                  <a:rPr lang="ru-RU" sz="2400" b="1" dirty="0"/>
                  <a:t>l</a:t>
                </a:r>
                <a:r>
                  <a:rPr lang="ru-RU" sz="2400" dirty="0" smtClean="0"/>
                  <a:t> </a:t>
                </a:r>
                <a:r>
                  <a:rPr lang="ru-RU" sz="2400" dirty="0"/>
                  <a:t>— длина контура, ограничивающего поверхность жидкости [м</a:t>
                </a:r>
                <a:r>
                  <a:rPr lang="ru-RU" sz="2400" dirty="0" smtClean="0"/>
                  <a:t>]</a:t>
                </a:r>
                <a:endParaRPr lang="ru-RU" sz="2400" dirty="0"/>
              </a:p>
              <a:p>
                <a:r>
                  <a:rPr lang="ru-RU" sz="2400" b="1" dirty="0"/>
                  <a:t>σ</a:t>
                </a:r>
                <a:r>
                  <a:rPr lang="ru-RU" sz="2400" dirty="0"/>
                  <a:t> — коэффициент поверхностного натяжения [Н/м]</a:t>
                </a:r>
              </a:p>
            </p:txBody>
          </p:sp>
        </mc:Choice>
        <mc:Fallback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46" y="3873507"/>
                <a:ext cx="5955898" cy="2492990"/>
              </a:xfrm>
              <a:prstGeom prst="rect">
                <a:avLst/>
              </a:prstGeom>
              <a:blipFill>
                <a:blip r:embed="rId2"/>
                <a:stretch>
                  <a:fillRect l="-1535" b="-46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cdn.pixabay.com/photo/2015/06/28/14/09/soap-bubble-824550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3316467"/>
            <a:ext cx="4587588" cy="3050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09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плекс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3_TF22378848.potx" id="{6DCD0967-A04E-431F-9EF9-3DF61BC4AB39}" vid="{943180A9-332B-48B8-BEA3-0C7B70DB3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http://purl.org/dc/elements/1.1/"/>
    <ds:schemaRef ds:uri="http://schemas.microsoft.com/office/2006/documentManagement/types"/>
    <ds:schemaRef ds:uri="http://purl.org/dc/terms/"/>
    <ds:schemaRef ds:uri="16c05727-aa75-4e4a-9b5f-8a80a1165891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tf22378848_win32</Template>
  <TotalTime>0</TotalTime>
  <Words>766</Words>
  <Application>Microsoft Office PowerPoint</Application>
  <PresentationFormat>Широкоэкранный</PresentationFormat>
  <Paragraphs>141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 Math</vt:lpstr>
      <vt:lpstr>Tw Cen MT</vt:lpstr>
      <vt:lpstr>Tw Cen MT Condensed</vt:lpstr>
      <vt:lpstr>Wingdings 3</vt:lpstr>
      <vt:lpstr>Комплекс</vt:lpstr>
      <vt:lpstr>Изучаем  Поверхностное натяжение воды</vt:lpstr>
      <vt:lpstr>Информация о проекте</vt:lpstr>
      <vt:lpstr>Цели работы</vt:lpstr>
      <vt:lpstr>Актуальность</vt:lpstr>
      <vt:lpstr>План работы</vt:lpstr>
      <vt:lpstr>Теория вопроса </vt:lpstr>
      <vt:lpstr>Теория вопроса </vt:lpstr>
      <vt:lpstr>Теория вопроса </vt:lpstr>
      <vt:lpstr>Теория вопроса </vt:lpstr>
      <vt:lpstr>Историческая  справка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 часть</vt:lpstr>
      <vt:lpstr>Ход работы</vt:lpstr>
      <vt:lpstr>Ход работы</vt:lpstr>
      <vt:lpstr>Ход работы</vt:lpstr>
      <vt:lpstr>Презентация PowerPoint</vt:lpstr>
      <vt:lpstr>Выводы</vt:lpstr>
      <vt:lpstr>Выводы</vt:lpstr>
      <vt:lpstr>Проявление в природе: Почему не смешиваются океаны?</vt:lpstr>
      <vt:lpstr>Используемые источники</vt:lpstr>
      <vt:lpstr>Спасибо за внимание!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2021-11-27T19:18:38Z</dcterms:created>
  <dcterms:modified xsi:type="dcterms:W3CDTF">2022-02-21T08:14:37Z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