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9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7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81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8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03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8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8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4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1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3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D0888-94CC-4CC7-AD0F-C9F3796E7420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FDF0E-D02A-4D86-82D2-3677988D9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7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FBE801-E034-40DA-8BB2-408A80570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8DA7FF-31A5-4024-8132-C77DBCF01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8369" y="213557"/>
            <a:ext cx="926237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Привлечение внимания к космической лунной программе России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1808C70-1F20-4B2B-9312-8D3AAF660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1367" y="5916965"/>
            <a:ext cx="6122633" cy="94103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Автор: Смирнов Дмитрий Андреевич </a:t>
            </a:r>
          </a:p>
          <a:p>
            <a:pPr algn="r"/>
            <a:r>
              <a:rPr lang="ru-RU" dirty="0"/>
              <a:t>Руководитель: Дмитриев Роман Викторович</a:t>
            </a:r>
          </a:p>
          <a:p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3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795780-94E2-4C06-B325-710E24FC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FEE40D-78BB-4B81-8EF2-41A9D7FA169C}"/>
              </a:ext>
            </a:extLst>
          </p:cNvPr>
          <p:cNvSpPr/>
          <p:nvPr/>
        </p:nvSpPr>
        <p:spPr>
          <a:xfrm>
            <a:off x="2849880" y="678181"/>
            <a:ext cx="418338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 Так как многие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 вышеперечисленные способы 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реализуемы исключительно с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государственной поддержкой, то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мой выбор остановился на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интерактивном макете </a:t>
            </a: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космического аппарата. Было решено делать два макета:</a:t>
            </a:r>
          </a:p>
          <a:p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интерактивную модель лунной долговременной орбитальной станции (ДОС-Л) в масштабе 1/40 по своим концептам</a:t>
            </a:r>
          </a:p>
          <a:p>
            <a:pPr lvl="0"/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копийный (визуально точный) макет СОЮЗ-МС, в масштабе 1/50. </a:t>
            </a:r>
          </a:p>
          <a:p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394973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Основываясь на тематических статьях и книгах мной был разработан концепт ДОС.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2000" dirty="0"/>
              <a:t>Её можно применять как орбитальную научную лабораторию, опорный пункт для миссий с прилунением и для дистанционного управления лунохода и иных аппаратов с борта станции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34075-ECB8-4CD6-9F49-102BE5A5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8" y="1597981"/>
            <a:ext cx="5096711" cy="24494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31038-0C08-4185-9D74-DDDE62D4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971" y="2133801"/>
            <a:ext cx="2449464" cy="1377824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12501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Был разработан чертёж, и был дан старт разработке интерактивного макета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Интерактивность его проявляется в наличии электроники, которая позволяет </a:t>
            </a:r>
            <a:r>
              <a:rPr lang="en-US" dirty="0"/>
              <a:t>“</a:t>
            </a:r>
            <a:r>
              <a:rPr lang="ru-RU" dirty="0"/>
              <a:t>оживить</a:t>
            </a:r>
            <a:r>
              <a:rPr lang="en-US" dirty="0"/>
              <a:t>”</a:t>
            </a:r>
            <a:r>
              <a:rPr lang="ru-RU" dirty="0"/>
              <a:t> станцию, создать тактильный контакт с моделью по средствам кнопок на пульте и светодиодного освещения вместе с </a:t>
            </a:r>
            <a:r>
              <a:rPr lang="ru-RU" dirty="0" err="1"/>
              <a:t>экранчиком</a:t>
            </a:r>
            <a:r>
              <a:rPr lang="ru-RU" dirty="0"/>
              <a:t> в самом макете, что приведёт к лучшему восприятию данной темы.</a:t>
            </a:r>
          </a:p>
          <a:p>
            <a:r>
              <a:rPr lang="ru-RU" dirty="0"/>
              <a:t>Также на его примере можно будет рассказать множество интересных моментов из конструкции подобных станций и быта обычных космонавтов.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0D8A6-5D64-4999-8A9C-9E1BB4FFE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92" y="1270908"/>
            <a:ext cx="5521015" cy="25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 основу были взяты максимально доступные материалы, так самая большая часть станции выполнена из водопроводной трубы, средняя из пластового стакана, а так называемый </a:t>
            </a:r>
            <a:r>
              <a:rPr lang="en-US" sz="1600" dirty="0"/>
              <a:t>“</a:t>
            </a:r>
            <a:r>
              <a:rPr lang="ru-RU" sz="1600" dirty="0"/>
              <a:t>стыковочный отсек</a:t>
            </a:r>
            <a:r>
              <a:rPr lang="en-US" sz="1600" dirty="0"/>
              <a:t>”</a:t>
            </a:r>
            <a:r>
              <a:rPr lang="ru-RU" sz="1600" dirty="0"/>
              <a:t> из обычной бутылки с применением эпоксидной смолы и центробежного станка.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200" dirty="0"/>
              <a:t>Важно соблюдать технику безопасности при работе с инструментом, с эпоксидной смолой работать исключительно в респираторе и перчатках</a:t>
            </a:r>
            <a:endParaRPr lang="en-US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428D1-ECA8-4B17-9ED3-E43555EA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1844040"/>
            <a:ext cx="2377440" cy="1696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2B6A0-1814-44B1-901F-627D11362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3858323"/>
            <a:ext cx="2379586" cy="13385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B39C4-E792-4833-B49F-1A127D7A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80" y="1844040"/>
            <a:ext cx="32647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этого началась разработка электроники. Для центрального устройства был выбран микроконтроллер </a:t>
            </a:r>
            <a:r>
              <a:rPr lang="en-US" sz="1600" dirty="0"/>
              <a:t>Arduino Nano, </a:t>
            </a:r>
            <a:r>
              <a:rPr lang="ru-RU" sz="1600" dirty="0"/>
              <a:t>который с помощью написанной программы, используя как устройство ввода пульт управлял освещением, экраном и шаговым мотором (о котором позже).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3B8C8-F7ED-4722-986D-072F1DF0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56" y="4272793"/>
            <a:ext cx="2897663" cy="17844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94E6AE-32AB-4E29-896E-57604F1D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" y="3991931"/>
            <a:ext cx="2753699" cy="20652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E31FA7-4362-4112-BF58-E2FD76597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" y="1818684"/>
            <a:ext cx="2753698" cy="2065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023B2B-9169-4750-A2A7-49197804F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57" y="1818684"/>
            <a:ext cx="2897663" cy="21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Шаговый мотор, закреплённый на штативе способен поворачивать модель по команде с пульта, и по завершению её сборки, станция было установлена на штатив, чем окончился процесс её создания</a:t>
            </a:r>
            <a:endParaRPr lang="en-US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6B24BC-8D0A-4770-A167-0167D05F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607820"/>
            <a:ext cx="5130800" cy="38481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80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создания флагмана отечественной космонавтики – космического корабля СОЮЗ-МС было решено использовать технологию 3д печати, это указывало на потребность моделирования 3д модели. Из-за ограничений принтера был выбран масштаб 1/50.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3F263B-35D2-4213-8E14-447154E9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266870"/>
            <a:ext cx="5120640" cy="341242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90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этого с чертежей были сняты размеры, переведены в масштаб и на их основе была спроектирована данная модель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CEAF6-B7BF-4F1C-BBCC-BC1B6FA6C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63" y="1924714"/>
            <a:ext cx="3566399" cy="3333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98101-8045-4F62-B008-FE6BFC5CC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54" y="1924714"/>
            <a:ext cx="2928583" cy="3333083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89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печати поверхность для имитации теплозащиты была обклеена черной копировальной бумагой, а нижняя часть агрегатного отсека была покрашена в белый цвет. </a:t>
            </a:r>
          </a:p>
          <a:p>
            <a:r>
              <a:rPr lang="ru-RU" dirty="0"/>
              <a:t>Затем по фото и чертежам на токарном станке из нержавеющей стали был изготовлен стыковочный агрегат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7817D-A539-4BB1-8023-7DD565EDC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40" y="2587878"/>
            <a:ext cx="2871469" cy="2153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FEAF3-50CF-4E8A-85FD-6F575BB6A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1" y="2587878"/>
            <a:ext cx="3431943" cy="2153602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2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Со старого разбитого телефона был снят чехол с рисунком, напоминающим солнечную батарею, разрезан по необходимым размерам и </a:t>
            </a:r>
            <a:r>
              <a:rPr lang="ru-RU" dirty="0" err="1"/>
              <a:t>вклеян</a:t>
            </a:r>
            <a:r>
              <a:rPr lang="ru-RU" dirty="0"/>
              <a:t> в раму питающих элементов. Собрав всё во едино я получил миниатюрную копию КК СОЮЗ-МС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4B9E-6C35-491C-BE40-FE9011171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03" y="2029919"/>
            <a:ext cx="1794902" cy="13944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C6C602-1BE6-499B-ACE3-C716B986B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03" y="3595785"/>
            <a:ext cx="1794902" cy="10458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8BA941-3EDD-4580-A02A-E4CEB0DBC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17" y="4812993"/>
            <a:ext cx="1794902" cy="7364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F97620-CEE0-4700-8960-57B86EB52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02" y="2034540"/>
            <a:ext cx="3747695" cy="3516144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47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825FB6-6B4E-4B0A-8CF2-EDE43A6533EE}"/>
              </a:ext>
            </a:extLst>
          </p:cNvPr>
          <p:cNvSpPr txBox="1"/>
          <p:nvPr/>
        </p:nvSpPr>
        <p:spPr>
          <a:xfrm>
            <a:off x="1153432" y="602350"/>
            <a:ext cx="68371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  </a:t>
            </a:r>
            <a:r>
              <a:rPr lang="ru-RU" sz="2800" i="1" dirty="0"/>
              <a:t>Юрий Алексеевич Гагарин</a:t>
            </a:r>
          </a:p>
          <a:p>
            <a:r>
              <a:rPr lang="ru-RU" sz="2800" i="1" dirty="0"/>
              <a:t>  Алексей Архипович Леонов</a:t>
            </a:r>
          </a:p>
          <a:p>
            <a:r>
              <a:rPr lang="ru-RU" sz="2800" i="1" dirty="0"/>
              <a:t>  Валентина Владимировна Терешкова</a:t>
            </a:r>
          </a:p>
          <a:p>
            <a:r>
              <a:rPr lang="ru-RU" sz="2800" i="1" dirty="0"/>
              <a:t>  Нил Армстронг</a:t>
            </a:r>
          </a:p>
          <a:p>
            <a:r>
              <a:rPr lang="ru-RU" sz="2400" dirty="0"/>
              <a:t> Они являются одними из самых известных людей на нашей планете, и зачастую именно на этом заканчиваются знания о мировой и отечественной космонавтике среди обычных граждан, и связи с этим она очень слабо передана огласке.</a:t>
            </a:r>
          </a:p>
          <a:p>
            <a:endParaRPr lang="ru-RU" sz="2400" dirty="0"/>
          </a:p>
          <a:p>
            <a:r>
              <a:rPr lang="ru-RU" sz="2400" dirty="0"/>
              <a:t> А ведь сейчас мы стоим на новом рубеже освоения космического пространства!</a:t>
            </a:r>
          </a:p>
        </p:txBody>
      </p:sp>
    </p:spTree>
    <p:extLst>
      <p:ext uri="{BB962C8B-B14F-4D97-AF65-F5344CB8AC3E}">
        <p14:creationId xmlns:p14="http://schemas.microsoft.com/office/powerpoint/2010/main" val="375852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По итогу получилась в меру точная модель станции в масштабе 1/40 и макет действующего флагмана России, космического корабля СОЮЗ-МС в масштабе 1/50, в 40 и 50 раз меньше реальных размеров соответственно. На примере ДОС-Л можно интересно, а главное наглядно и тактильно познакомить человека с устройством подобных станций, продемонстрировать интересные и малозаметные с первого взгляда детали и бытовые ситуации, о которых обыватель вряд ли задумывается. Когда как макет космического корабля может послужить для знакомства людей с реальным видом настоящего корабля. Тем самым благодаря подобным моделям можно привлечь внимание к российской лунной программе и в целом к космонавтике. И это лишь один из десятка способов, возможно именно один из них станет ключом к популяризации такой крупной отрасли, как космонавтика, что однозначно скажется благополучно на её развитии, и, следовательно, на развитии нашей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40002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</a:t>
            </a:r>
            <a:r>
              <a:rPr lang="ru-RU" sz="2400" dirty="0"/>
              <a:t>Для презентации были созданы чертежи и рисунки моделей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Фотореалистичная картинка станции и фон для внешнего оформления презентации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E268AA-9B16-4407-A49E-A2A24964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772" b="20912"/>
          <a:stretch/>
        </p:blipFill>
        <p:spPr>
          <a:xfrm>
            <a:off x="4515717" y="1470190"/>
            <a:ext cx="3123383" cy="13707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4D21CA-ECCD-428C-9E59-6F78AB28F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00" y="1587570"/>
            <a:ext cx="2725311" cy="1253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1DD6FD-465D-4724-8C51-E7F2B3389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73" y="3872970"/>
            <a:ext cx="3036163" cy="17078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9E578B-F648-4CA7-9F9A-60F5E4690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9" y="3787570"/>
            <a:ext cx="2595239" cy="20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2C52DE-A7B5-41BB-B40C-19C4446FD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386" y="0"/>
            <a:ext cx="12020185" cy="694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527481" y="1312293"/>
            <a:ext cx="8482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200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BE3C-D6D9-4FB1-82CD-72B66DB1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99" y="669747"/>
            <a:ext cx="6944003" cy="2272684"/>
          </a:xfrm>
        </p:spPr>
        <p:txBody>
          <a:bodyPr>
            <a:noAutofit/>
          </a:bodyPr>
          <a:lstStyle/>
          <a:p>
            <a:r>
              <a:rPr lang="ru-RU" sz="2800" dirty="0"/>
              <a:t>К сожалению, полёты на луну потеряли свою актуальность в ходе космической гонки, когда СССР предпочли им развитие долговременных орбитальных станций (они же ДОС) на орбите земли.</a:t>
            </a:r>
            <a:br>
              <a:rPr lang="ru-RU" sz="2800" dirty="0"/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A9CBFF-BA04-4625-8BC2-73CBFC91B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"/>
          <a:stretch/>
        </p:blipFill>
        <p:spPr>
          <a:xfrm>
            <a:off x="1541004" y="3078818"/>
            <a:ext cx="3083807" cy="25167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4DAD79-8526-4C58-8B0C-1231A7780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/>
          <a:stretch/>
        </p:blipFill>
        <p:spPr>
          <a:xfrm rot="5400000">
            <a:off x="4562856" y="2962083"/>
            <a:ext cx="3330039" cy="275024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53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7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так было лишь до недавнего времени. Сейчас полёты на луну, а также вывод на лунную орбиту ДОС заинтересовали не только Россию, но и США. В октябре 2021 года новостные статьи пестрили заголовками о подготовке России к полётам на луну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48A261-3FBC-47A5-9732-4BAE06BB3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73" y="1967657"/>
            <a:ext cx="3061905" cy="32523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5C4579-AEF2-4FB5-93DD-7044B1D99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0" y="1967657"/>
            <a:ext cx="3270847" cy="274490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4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Роскосмос готовит космические корабли, луноходы и спутники, а правительство РФ выделяет большие финансы на их реализацию. Всё это указывает на беспрецедентную актуальность этой темы.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3AF34-4CB4-4A02-8C78-5E5E08CBB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35" y="2921560"/>
            <a:ext cx="3251845" cy="28714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89E9E-34AD-4D1C-8B45-73914427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11" y="2921559"/>
            <a:ext cx="2611354" cy="28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Но вместе с ней, подобной актуальностью обладает проблема осведомлённости наших граждан о подобном.</a:t>
            </a:r>
          </a:p>
          <a:p>
            <a:endParaRPr lang="ru-RU" dirty="0"/>
          </a:p>
          <a:p>
            <a:r>
              <a:rPr lang="ru-RU" dirty="0"/>
              <a:t>Для рассмотрения проблемы стоит ознакомиться со значимостью данных космических программ.</a:t>
            </a:r>
          </a:p>
          <a:p>
            <a:r>
              <a:rPr lang="ru-RU" dirty="0"/>
              <a:t>В перспективе они способны дать учёным и медикам множество научных данных, выявленных при наблюдении, опытах на орбите и поверхности луны, что может привести к появлению новых технологий и улучшению имеющихся, налаживанию производств необходимых компонентов, и медико-биологические открытия, способствующие развитию медицины. Не стоит забывать, что это невероятно крупный проект, следовательно, для его реализации потребуется рабочие и специалисты, что значительно повысит количество рабочих и свободных кадров в данной и смежных областях, что так же повлечёт рост востребованности студентов учебных заведений космической и научной направленности, а так же людей с новыми идеями и способами решения поставленных проблем. Немаловажно также будет обозначить политический вес данной миссии на мировой арене, что может привести к ряду международных договоров и коопераций.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3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Ознакомившись с актуальностью проблемы было принято решение провести социальный опрос, первая часть которого состояла из письменных вопросов на тему космоса и космонавтики: краткая история развития отрасли; ключевые фигуры, оказавшее наибольшее влияние на прогресс; что есть космические корабли и станции. </a:t>
            </a:r>
          </a:p>
          <a:p>
            <a:r>
              <a:rPr lang="ru-RU" sz="2000" dirty="0"/>
              <a:t> Вопросы были направлены на установления уровня общего понимания данных тем и уровня погружения населения в них. </a:t>
            </a:r>
          </a:p>
          <a:p>
            <a:endParaRPr lang="ru-RU" sz="2000" dirty="0"/>
          </a:p>
          <a:p>
            <a:r>
              <a:rPr lang="ru-RU" sz="2000" dirty="0"/>
              <a:t> Вторая часть являлась устной беседой, в ходе которой поднимались вопросы важности орбитальных станций, их значения для науки и медицины, влияния космических программ на мировое сообщество, внешнюю и внутреннюю политику государства и изменения положения стран на мировой арене.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/>
              <a:t>Письменная часть опроса показала низкий уровень ознакомленности с темами космонавтики, её истории и основными понятиями, что следует учитывать при последующей работе с информацией, так как целевой аудиторией являются обычные люди с крайне скудным набором знаний в данных сферах. </a:t>
            </a:r>
          </a:p>
          <a:p>
            <a:r>
              <a:rPr lang="ru-RU" sz="2000" dirty="0"/>
              <a:t> В ходе дискуссионной части опроса выяснилось, что большинство не представляет значимость космических миссий, их влияния на науку, а также на жизнь людей, не связанных напрямую с космической промышленностью. Люди не знают, какую пользу приносят космические станции и как они влияют на все сферы жизни общества. </a:t>
            </a:r>
          </a:p>
          <a:p>
            <a:endParaRPr lang="ru-RU" sz="2000" dirty="0"/>
          </a:p>
          <a:p>
            <a:r>
              <a:rPr lang="ru-RU" sz="2000" dirty="0"/>
              <a:t> Это указывает на необходимость популяризации космонавтики, так как это способно напрямую отразиться на состоянии России на мировой арене.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5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DBD621-4922-48C5-8F8D-0F4C03FF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57B1A-9310-47B4-8C80-37FD8F4D35EE}"/>
              </a:ext>
            </a:extLst>
          </p:cNvPr>
          <p:cNvSpPr txBox="1"/>
          <p:nvPr/>
        </p:nvSpPr>
        <p:spPr>
          <a:xfrm>
            <a:off x="1207363" y="639193"/>
            <a:ext cx="674029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основании информации, полученной в ходе анализа, можно привести небольшой перечень возможных способов привлечения внимания:</a:t>
            </a:r>
          </a:p>
          <a:p>
            <a:r>
              <a:rPr lang="ru-RU" sz="1600" dirty="0"/>
              <a:t>1.                 Организация школьных конкурсов космической тематики;</a:t>
            </a:r>
          </a:p>
          <a:p>
            <a:r>
              <a:rPr lang="ru-RU" sz="1600" dirty="0"/>
              <a:t>2.                 Увеличение доступности экскурсионных маршрутов;</a:t>
            </a:r>
          </a:p>
          <a:p>
            <a:r>
              <a:rPr lang="ru-RU" sz="1600" dirty="0"/>
              <a:t>3.                 Спонсирование производителей сборных моделей и игрушек;</a:t>
            </a:r>
          </a:p>
          <a:p>
            <a:r>
              <a:rPr lang="ru-RU" sz="1600" dirty="0"/>
              <a:t>4.                 Создание обучающих фильмов малой углублённости с целью привлечения людей, далёких от данной тематики;</a:t>
            </a:r>
          </a:p>
          <a:p>
            <a:r>
              <a:rPr lang="ru-RU" sz="1600" dirty="0"/>
              <a:t>5.                 Распространение в масс-медиа различных фактов и информации с целью их популяризации;</a:t>
            </a:r>
          </a:p>
          <a:p>
            <a:r>
              <a:rPr lang="ru-RU" sz="1600" dirty="0"/>
              <a:t>6.                 Переиздание книг, посвящённые космосу;</a:t>
            </a:r>
          </a:p>
          <a:p>
            <a:r>
              <a:rPr lang="ru-RU" sz="1600" dirty="0"/>
              <a:t>7.                 Поддержка начинающих авторов статей или видеороликов по средствам распространения их в масс-медиа;</a:t>
            </a:r>
          </a:p>
          <a:p>
            <a:r>
              <a:rPr lang="ru-RU" sz="1600" dirty="0"/>
              <a:t>8.                 Стимуляция авторов научно-популярных интернет видеороликов с целью развития ознакомленности и более углубленным изучением данных тем;</a:t>
            </a:r>
          </a:p>
          <a:p>
            <a:r>
              <a:rPr lang="ru-RU" sz="1600" dirty="0"/>
              <a:t>9.                 Разработка простых игр и приложений для смартфонов с космической тематикой для поднятия интереса населения;</a:t>
            </a:r>
          </a:p>
          <a:p>
            <a:r>
              <a:rPr lang="ru-RU" sz="1600" dirty="0"/>
              <a:t>10.            Создание миниатюр, макетов и выставочных изделий для более натурного и интерактивного ознакомления.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2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1102</Words>
  <Application>Microsoft Office PowerPoint</Application>
  <PresentationFormat>Экран (4:3)</PresentationFormat>
  <Paragraphs>110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Привлечение внимания к космической лунной программе России</vt:lpstr>
      <vt:lpstr>Презентация PowerPoint</vt:lpstr>
      <vt:lpstr>К сожалению, полёты на луну потеряли свою актуальность в ходе космической гонки, когда СССР предпочли им развитие долговременных орбитальных станций (они же ДОС) на орбите земли.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PENKA</dc:creator>
  <cp:lastModifiedBy>PENKA</cp:lastModifiedBy>
  <cp:revision>29</cp:revision>
  <dcterms:created xsi:type="dcterms:W3CDTF">2021-10-26T21:11:25Z</dcterms:created>
  <dcterms:modified xsi:type="dcterms:W3CDTF">2022-02-15T10:29:43Z</dcterms:modified>
</cp:coreProperties>
</file>