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</p:sldMasterIdLst>
  <p:notesMasterIdLst>
    <p:notesMasterId r:id="rId25"/>
  </p:notesMasterIdLst>
  <p:sldIdLst>
    <p:sldId id="279" r:id="rId10"/>
    <p:sldId id="261" r:id="rId11"/>
    <p:sldId id="271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7" r:id="rId21"/>
    <p:sldId id="278" r:id="rId22"/>
    <p:sldId id="276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18" y="6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66CA0-4D26-435B-B9E1-2DD7D33454F3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0D327-26FD-496D-9352-81BC3B150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1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5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5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72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81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05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1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35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43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0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8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2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4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06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43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23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95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5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36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0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53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0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08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55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71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87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66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1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40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9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72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33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73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31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3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67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73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43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7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94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0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30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57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41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4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53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52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61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3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716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35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58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01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471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35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66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176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166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72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0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004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23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14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33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28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546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68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63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201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4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3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0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60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71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48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821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51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17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210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43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007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7702-5480-4485-9153-A06BD40757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8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30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C238-D327-4283-9148-79E92AE332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59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BA99-4F98-482D-8F5E-9BE87768D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229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A741-1A1F-4872-AFA2-AC6CCDC1BE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64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8822-7B63-4EA8-AA31-3E457AEEB6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95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8023-02F5-4110-9B96-DC220178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6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313A-3937-4213-AB69-389F1DD50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4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D688-19C2-48EA-9C7C-83305D326F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6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05E7-152C-40C8-B4E9-5F1F47A7EF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3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97E7-156C-4B72-9052-02F64B76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46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A9D0-59C9-4C59-B509-FFF5888698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2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3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0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9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947-FC3D-41D1-8A90-C7CF7F4959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03.03.2022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4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3627" y="1340768"/>
            <a:ext cx="7860770" cy="280831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100" b="1" dirty="0">
                <a:effectLst>
                  <a:glow rad="1905000">
                    <a:schemeClr val="bg1">
                      <a:alpha val="35000"/>
                    </a:schemeClr>
                  </a:glow>
                  <a:outerShdw blurRad="50800" dist="50800" dir="5400000" sx="11000" sy="11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 физика»</a:t>
            </a:r>
            <a:br>
              <a:rPr lang="ru-RU" sz="3100" b="1" dirty="0">
                <a:effectLst>
                  <a:glow rad="1905000">
                    <a:schemeClr val="bg1">
                      <a:alpha val="35000"/>
                    </a:schemeClr>
                  </a:glow>
                  <a:outerShdw blurRad="50800" dist="50800" dir="5400000" sx="11000" sy="11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>
                  <a:glow rad="1905000">
                    <a:schemeClr val="bg1">
                      <a:alpha val="35000"/>
                    </a:schemeClr>
                  </a:glow>
                  <a:outerShdw blurRad="50800" dist="50800" dir="5400000" sx="11000" sy="11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</a:t>
            </a:r>
            <a:br>
              <a:rPr lang="ru-RU" sz="3100" b="1" dirty="0">
                <a:effectLst>
                  <a:glow rad="1905000">
                    <a:schemeClr val="bg1">
                      <a:alpha val="35000"/>
                    </a:schemeClr>
                  </a:glow>
                </a:effectLst>
              </a:rPr>
            </a:br>
            <a:br>
              <a:rPr lang="ru-RU" sz="3100" b="1" dirty="0">
                <a:effectLst>
                  <a:glow rad="1905000">
                    <a:schemeClr val="bg1">
                      <a:alpha val="35000"/>
                    </a:schemeClr>
                  </a:glow>
                </a:effectLst>
              </a:rPr>
            </a:b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«Кто ходит по воде?»</a:t>
            </a:r>
            <a:br>
              <a:rPr lang="ru-RU" dirty="0">
                <a:effectLst>
                  <a:glow rad="127000">
                    <a:schemeClr val="bg1"/>
                  </a:glo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9967" y="3470314"/>
            <a:ext cx="5585552" cy="2155945"/>
          </a:xfrm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Исполнитель: </a:t>
            </a:r>
            <a:endParaRPr lang="ru-RU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Корольчук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Ульяна Эдуардовна </a:t>
            </a:r>
          </a:p>
          <a:p>
            <a:pPr algn="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8-в класс</a:t>
            </a:r>
          </a:p>
          <a:p>
            <a:pPr algn="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№8 города Мытищи</a:t>
            </a:r>
            <a:endParaRPr lang="ru-RU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проекта:</a:t>
            </a:r>
            <a:endParaRPr lang="ru-RU" sz="1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</a:t>
            </a:r>
          </a:p>
          <a:p>
            <a:pPr algn="r"/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Морыженкова Елена 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59896" y="6148172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79577" y="257777"/>
            <a:ext cx="800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космическая олимпиада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187616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395" y="91281"/>
            <a:ext cx="9785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</a:rPr>
              <a:t>    Будет ли зависеть сила поверхностного натяжения от размера лап? </a:t>
            </a:r>
          </a:p>
          <a:p>
            <a:r>
              <a:rPr lang="ru-RU" sz="2200" b="1" dirty="0">
                <a:solidFill>
                  <a:prstClr val="black"/>
                </a:solidFill>
              </a:rPr>
              <a:t>                                                    </a:t>
            </a:r>
            <a:r>
              <a:rPr lang="ru-RU" sz="2200" b="1" u="sng" dirty="0">
                <a:solidFill>
                  <a:srgbClr val="FF0000"/>
                </a:solidFill>
              </a:rPr>
              <a:t>Проведём второй эксперимент</a:t>
            </a:r>
            <a:endParaRPr lang="ru-RU" sz="2200" b="1" u="sng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10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395" y="1126863"/>
            <a:ext cx="470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</a:rPr>
              <a:t>Возьмём 2 кусочка проволоки разной длины</a:t>
            </a:r>
            <a:endParaRPr lang="ru-RU" dirty="0"/>
          </a:p>
        </p:txBody>
      </p:sp>
      <p:pic>
        <p:nvPicPr>
          <p:cNvPr id="6" name="Picture 2" descr="G:\Фото\20210116_202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9" b="12684"/>
          <a:stretch/>
        </p:blipFill>
        <p:spPr bwMode="auto">
          <a:xfrm>
            <a:off x="462976" y="1620925"/>
            <a:ext cx="3815692" cy="118353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0337" y="3173792"/>
            <a:ext cx="3319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</a:rPr>
              <a:t>Сделаем из них 2 окружности </a:t>
            </a:r>
          </a:p>
          <a:p>
            <a:r>
              <a:rPr lang="ru-RU" b="1" i="1" dirty="0">
                <a:solidFill>
                  <a:prstClr val="black"/>
                </a:solidFill>
              </a:rPr>
              <a:t>разного размера</a:t>
            </a:r>
            <a:endParaRPr lang="ru-RU" dirty="0"/>
          </a:p>
        </p:txBody>
      </p:sp>
      <p:pic>
        <p:nvPicPr>
          <p:cNvPr id="8" name="Picture 3" descr="G:\Фото\20210116_202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29299" r="9539" b="26686"/>
          <a:stretch/>
        </p:blipFill>
        <p:spPr bwMode="auto">
          <a:xfrm>
            <a:off x="620337" y="4015712"/>
            <a:ext cx="3356114" cy="1376652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90" y="91281"/>
            <a:ext cx="1864705" cy="32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10402" y="1620925"/>
            <a:ext cx="3587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Результаты эксперимента </a:t>
            </a:r>
            <a:endParaRPr lang="ru-RU" sz="20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935839"/>
              </p:ext>
            </p:extLst>
          </p:nvPr>
        </p:nvGraphicFramePr>
        <p:xfrm>
          <a:off x="4365954" y="2212692"/>
          <a:ext cx="5877578" cy="211717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68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 опыта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Длина, 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Масса</a:t>
                      </a:r>
                      <a:r>
                        <a:rPr lang="ru-RU" baseline="0" dirty="0"/>
                        <a:t> гирек,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  <a:r>
                        <a:rPr lang="ru-RU" dirty="0"/>
                        <a:t>пов. натяж, Н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17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1,150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0,0115*0,5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0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0,081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1,200.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0,0120*0,5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529802" y="4707600"/>
            <a:ext cx="5555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Вывод: </a:t>
            </a:r>
            <a:r>
              <a:rPr lang="ru-RU" sz="2000" b="1" dirty="0">
                <a:solidFill>
                  <a:srgbClr val="FF0000"/>
                </a:solidFill>
              </a:rPr>
              <a:t>размер тела (лапок паука) влияет на силу поверхностного натяжения. Чем длиннее лапки, тем больше сила поверхностного натяжения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284" y="3266125"/>
            <a:ext cx="1883136" cy="328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3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20" y="1889388"/>
            <a:ext cx="2578477" cy="32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6819"/>
            <a:ext cx="5690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Проведём третий опыт</a:t>
            </a:r>
            <a:r>
              <a:rPr lang="ru-RU" sz="2400" b="1" u="sng" dirty="0">
                <a:solidFill>
                  <a:prstClr val="black"/>
                </a:solidFill>
              </a:rPr>
              <a:t>,</a:t>
            </a:r>
          </a:p>
          <a:p>
            <a:pPr algn="ctr"/>
            <a:r>
              <a:rPr lang="ru-RU" sz="2400" b="1" u="sng" dirty="0">
                <a:solidFill>
                  <a:prstClr val="black"/>
                </a:solidFill>
              </a:rPr>
              <a:t> где возьмём проволоку одинаковой формы и размера, но воду будем брать как пресную, так и солёную.</a:t>
            </a:r>
            <a:endParaRPr lang="ru-RU" sz="2400" dirty="0">
              <a:solidFill>
                <a:prstClr val="black"/>
              </a:solidFill>
            </a:endParaRPr>
          </a:p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11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3806" y="5095073"/>
            <a:ext cx="3857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изготовления морской воды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домашних условиях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одном литре нужно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было растворить 35 г соли</a:t>
            </a:r>
            <a:r>
              <a:rPr lang="ru-RU" altLang="ru-RU" b="1" i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347" y="1905330"/>
            <a:ext cx="2227379" cy="29680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691710" y="425830"/>
            <a:ext cx="28113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prstClr val="black"/>
                </a:solidFill>
              </a:rPr>
              <a:t>Результаты </a:t>
            </a:r>
            <a:r>
              <a:rPr lang="ru-RU" sz="2200" b="1" i="1">
                <a:solidFill>
                  <a:prstClr val="black"/>
                </a:solidFill>
              </a:rPr>
              <a:t>опыта </a:t>
            </a:r>
            <a:endParaRPr lang="ru-RU" b="1" i="1" dirty="0">
              <a:solidFill>
                <a:prstClr val="black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197429"/>
              </p:ext>
            </p:extLst>
          </p:nvPr>
        </p:nvGraphicFramePr>
        <p:xfrm>
          <a:off x="6228678" y="951899"/>
          <a:ext cx="5821052" cy="233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4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№ опыта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l-GR" sz="3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ρ</a:t>
                      </a:r>
                      <a:r>
                        <a:rPr lang="ru-RU" sz="3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кг/м³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effectLst/>
                        </a:rPr>
                        <a:t>Масса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ru-RU" sz="1800" kern="1200" dirty="0">
                          <a:effectLst/>
                        </a:rPr>
                        <a:t>гирек,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  <a:r>
                        <a:rPr lang="ru-RU" dirty="0"/>
                        <a:t>пов. натяж, 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8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1,150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0,0115*0,5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</a:t>
                      </a:r>
                      <a:r>
                        <a:rPr lang="ru-RU" baseline="0" dirty="0"/>
                        <a:t>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0,0120*0,5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49383" y="400424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FF0000"/>
                </a:solidFill>
              </a:rPr>
              <a:t>Вывод</a:t>
            </a:r>
            <a:r>
              <a:rPr lang="ru-RU" sz="2000" b="1" i="1" dirty="0">
                <a:solidFill>
                  <a:srgbClr val="FF0000"/>
                </a:solidFill>
              </a:rPr>
              <a:t>: сила поверхностного натяжения, действующая в солёной воде, больше, чем в пресной. Значит по поверхности соленой воды паучкам ходить легче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7E1D56-F7C8-4BFE-B40C-5221648C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F46E7-472E-426A-B4EB-D30D426E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64" y="2867769"/>
            <a:ext cx="3991564" cy="38537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4ABB5-26B3-47EB-957D-DF9453E6B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918" y="35964"/>
            <a:ext cx="3926164" cy="27312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963902-BE07-48AB-B872-7431C9EE4604}"/>
              </a:ext>
            </a:extLst>
          </p:cNvPr>
          <p:cNvSpPr/>
          <p:nvPr/>
        </p:nvSpPr>
        <p:spPr>
          <a:xfrm>
            <a:off x="250723" y="179708"/>
            <a:ext cx="464505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Невесомость и жидкости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CBF0CA-494A-4B46-93F3-235B25D33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7" y="905191"/>
            <a:ext cx="4935400" cy="3084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815106-7E9A-4B39-9B38-6EBD205E0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92" t="19355" r="8131"/>
          <a:stretch/>
        </p:blipFill>
        <p:spPr>
          <a:xfrm>
            <a:off x="2287320" y="3300715"/>
            <a:ext cx="4625744" cy="34207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893486-9B56-4322-913C-E5B49ED26D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-2194" b="49864"/>
          <a:stretch/>
        </p:blipFill>
        <p:spPr>
          <a:xfrm>
            <a:off x="6425305" y="1199088"/>
            <a:ext cx="2939921" cy="231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A0D57-0832-40E8-B3D2-C72EEE94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08573D-EE15-4838-9405-4B30F67CE7C1}"/>
              </a:ext>
            </a:extLst>
          </p:cNvPr>
          <p:cNvSpPr/>
          <p:nvPr/>
        </p:nvSpPr>
        <p:spPr>
          <a:xfrm>
            <a:off x="3478453" y="278347"/>
            <a:ext cx="82425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 бы паук ходить по воде под действием невесомости?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75A045-2A92-43C3-9ECC-C2963DD9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4" y="116115"/>
            <a:ext cx="2170566" cy="217056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27BDF0-3B6B-4DEA-9C75-75F605FD252F}"/>
              </a:ext>
            </a:extLst>
          </p:cNvPr>
          <p:cNvSpPr/>
          <p:nvPr/>
        </p:nvSpPr>
        <p:spPr>
          <a:xfrm>
            <a:off x="4978400" y="1196506"/>
            <a:ext cx="674256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Я сделала вывод, что  паучок смог бы ходить по капле, находясь в невесомости.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134ED-5AC2-4C14-A07A-C4FDC06F8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5" t="5172" r="12272" b="19762"/>
          <a:stretch/>
        </p:blipFill>
        <p:spPr>
          <a:xfrm>
            <a:off x="7251825" y="2743175"/>
            <a:ext cx="3786387" cy="2642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B2BCC8-188D-4FF5-A96E-A08BED7A9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00" t="18755" r="204" b="23149"/>
          <a:stretch/>
        </p:blipFill>
        <p:spPr>
          <a:xfrm>
            <a:off x="800595" y="2743175"/>
            <a:ext cx="5295405" cy="26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2CD90C-53D0-493E-BC5D-4D376D94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8191E-9179-490F-9668-C41AD840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450" y="136524"/>
            <a:ext cx="3581100" cy="35581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894A9-8EAD-46C8-A6B0-EDCCEE698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507" y="1262898"/>
            <a:ext cx="1542295" cy="154229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326119-E16F-4484-9F4C-C93096FF709F}"/>
              </a:ext>
            </a:extLst>
          </p:cNvPr>
          <p:cNvSpPr/>
          <p:nvPr/>
        </p:nvSpPr>
        <p:spPr>
          <a:xfrm>
            <a:off x="381300" y="320015"/>
            <a:ext cx="244368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F1D002-7630-4B88-A468-18D94BFDEC61}"/>
              </a:ext>
            </a:extLst>
          </p:cNvPr>
          <p:cNvSpPr/>
          <p:nvPr/>
        </p:nvSpPr>
        <p:spPr>
          <a:xfrm>
            <a:off x="381300" y="1315431"/>
            <a:ext cx="752898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проведённым экспериментам мне стало известно, что же влияет на силу поверхностного натяжения, действующую на ножки паучков.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C6507B-EB63-41CD-B446-A55F6D4ED893}"/>
              </a:ext>
            </a:extLst>
          </p:cNvPr>
          <p:cNvSpPr/>
          <p:nvPr/>
        </p:nvSpPr>
        <p:spPr>
          <a:xfrm>
            <a:off x="3193920" y="5971630"/>
            <a:ext cx="5804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бы очень здорово, если бы результат эксперимента проверили в условиях МКС.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920B0-2A90-4933-A455-7350870D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43" t="7357" r="16906" b="5258"/>
          <a:stretch/>
        </p:blipFill>
        <p:spPr>
          <a:xfrm>
            <a:off x="609599" y="3990186"/>
            <a:ext cx="1976872" cy="24716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DF4CE6-41D6-45A8-96BB-0400105D55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97" t="13006" r="23605" b="9170"/>
          <a:stretch/>
        </p:blipFill>
        <p:spPr>
          <a:xfrm>
            <a:off x="3045350" y="2926401"/>
            <a:ext cx="3050649" cy="23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7013" y="2660440"/>
            <a:ext cx="6888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3196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83" y="2308986"/>
            <a:ext cx="5978363" cy="41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6620" y="4437112"/>
            <a:ext cx="2915397" cy="1701216"/>
          </a:xfrm>
        </p:spPr>
        <p:txBody>
          <a:bodyPr>
            <a:normAutofit/>
          </a:bodyPr>
          <a:lstStyle/>
          <a:p>
            <a:r>
              <a:rPr lang="ru-RU" sz="3200" b="1" i="1" dirty="0"/>
              <a:t>Но как же им это удаётся?</a:t>
            </a:r>
            <a:br>
              <a:rPr lang="ru-RU" sz="3200" b="1" i="1" dirty="0"/>
            </a:br>
            <a:endParaRPr lang="ru-RU" sz="3200" b="1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5" y="5213428"/>
            <a:ext cx="936104" cy="92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87" y="4761643"/>
            <a:ext cx="204767" cy="16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99" y="4907406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05" y="5204279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12" y="4985659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33" y="5234329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65" y="5468046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6" y="5416141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32" y="5587591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99" y="5501928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53" y="5711037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15" y="5625182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01041" y="5679965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37" y="5902722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49" y="5948421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18" y="6014042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68" y="5803349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17" y="5804714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39" y="5594240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464">
            <a:off x="7326704" y="1616765"/>
            <a:ext cx="2949591" cy="1972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475">
            <a:off x="4947483" y="1297076"/>
            <a:ext cx="2549180" cy="165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703512" y="76519"/>
            <a:ext cx="8981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</a:rPr>
              <a:t>Некоторые насекомые с лёгкостью могут передвигаться по водной глади. Для них это так же обыкновенно, как и для нас с вами ходить по земле!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2</a:t>
            </a:fld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9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5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664" y="620688"/>
            <a:ext cx="5904656" cy="504056"/>
          </a:xfr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 данной работе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81200" y="1435101"/>
            <a:ext cx="8003232" cy="4514180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ru-RU" sz="1800" b="1" dirty="0"/>
              <a:t>   </a:t>
            </a:r>
            <a:r>
              <a:rPr lang="ru-RU" sz="2000" b="1" u="sng" dirty="0"/>
              <a:t>Предмет исследования</a:t>
            </a:r>
            <a:r>
              <a:rPr lang="ru-RU" sz="2000" b="1" dirty="0"/>
              <a:t>: </a:t>
            </a:r>
            <a:r>
              <a:rPr lang="ru-RU" sz="2000" dirty="0">
                <a:solidFill>
                  <a:srgbClr val="002060"/>
                </a:solidFill>
              </a:rPr>
              <a:t>передвижение пауков по воде</a:t>
            </a:r>
          </a:p>
          <a:p>
            <a:endParaRPr lang="ru-RU" sz="2000" b="1" dirty="0"/>
          </a:p>
          <a:p>
            <a:r>
              <a:rPr lang="ru-RU" sz="2000" b="1" dirty="0"/>
              <a:t>   </a:t>
            </a:r>
            <a:r>
              <a:rPr lang="ru-RU" sz="2000" b="1" u="sng" dirty="0"/>
              <a:t>Гипотеза</a:t>
            </a:r>
            <a:r>
              <a:rPr lang="ru-RU" sz="2000" b="1" dirty="0"/>
              <a:t>: </a:t>
            </a:r>
            <a:r>
              <a:rPr lang="ru-RU" sz="2000" dirty="0">
                <a:solidFill>
                  <a:srgbClr val="002060"/>
                </a:solidFill>
              </a:rPr>
              <a:t>пауки могут передвигаться по воде из-за небольшого веса, 	      множества лапок и их особенной формы и размера</a:t>
            </a:r>
          </a:p>
          <a:p>
            <a:endParaRPr lang="ru-RU" sz="2000" dirty="0"/>
          </a:p>
          <a:p>
            <a:r>
              <a:rPr lang="ru-RU" sz="2000" b="1" dirty="0"/>
              <a:t>    </a:t>
            </a:r>
            <a:r>
              <a:rPr lang="ru-RU" sz="2000" b="1" u="sng" dirty="0"/>
              <a:t>Цель:</a:t>
            </a:r>
            <a:r>
              <a:rPr lang="ru-RU" sz="2000" b="1" dirty="0"/>
              <a:t>      </a:t>
            </a:r>
            <a:r>
              <a:rPr lang="ru-RU" sz="2000" dirty="0">
                <a:solidFill>
                  <a:srgbClr val="002060"/>
                </a:solidFill>
              </a:rPr>
              <a:t>выяснить, как и какие пауки могут передвигаться по воде</a:t>
            </a:r>
          </a:p>
          <a:p>
            <a:endParaRPr lang="ru-RU" sz="2000" dirty="0"/>
          </a:p>
          <a:p>
            <a:r>
              <a:rPr lang="ru-RU" sz="2000" b="1" dirty="0"/>
              <a:t>    </a:t>
            </a:r>
            <a:r>
              <a:rPr lang="ru-RU" sz="2000" b="1" u="sng" dirty="0"/>
              <a:t>Задачи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002060"/>
                </a:solidFill>
              </a:rPr>
              <a:t>1) узнать, почему возникает поверхностное 		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     натяжение;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2) выяснить, от чего зависит сила поверхностного 	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    натяжения;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3) определить, кто может ходить по воде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4) узнать, как влияет невесомость на поверхностное натяжение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4</a:t>
            </a:fld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8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8407" y="536875"/>
            <a:ext cx="4464496" cy="936104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1800" dirty="0"/>
              <a:t>Для хождения по воде в первую очередь конечно же важны лапки. Но у всех ли пауков они одинаковые? 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41" y="1893914"/>
            <a:ext cx="4669629" cy="350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645025"/>
            <a:ext cx="3901452" cy="260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4034" y="1196753"/>
            <a:ext cx="4283967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У мастеров паутины 8 лапок, а у насекомых 6. Есть у пауков и дополнительные конечности — хелицеры. Однако формы ходильных лапок тоже разнообразны! Но зависит ли сила поверхностного натяжения от формы тела (лапки паука)?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5</a:t>
            </a:fld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5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41" y="150607"/>
            <a:ext cx="5712188" cy="1403264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ru-RU" sz="2000" dirty="0"/>
              <a:t>Проведём исследование. Выясним, зависит ли сила поверхностного натяжения от формы тела. </a:t>
            </a:r>
            <a:r>
              <a:rPr lang="ru-RU" sz="2000" u="sng" dirty="0"/>
              <a:t>За лапки пауков возьмём проволоку разной формы: </a:t>
            </a:r>
            <a:r>
              <a:rPr lang="ru-RU" sz="2000" dirty="0"/>
              <a:t>окружность, треугольник, квадрат и прямоугольник</a:t>
            </a:r>
          </a:p>
          <a:p>
            <a:r>
              <a:rPr lang="ru-RU" sz="2000" dirty="0"/>
              <a:t> длина проволоки одинаковая)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5" y="1689938"/>
            <a:ext cx="4823671" cy="154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4" y="3632827"/>
            <a:ext cx="2865722" cy="1084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4" y="5211038"/>
            <a:ext cx="2881039" cy="1145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6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78476" y="150607"/>
            <a:ext cx="56513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Оборудование для эксперимента по измерению силы поверхностного натяжения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1535602"/>
            <a:ext cx="1742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Штатив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Муфта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Лапка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Разновесы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23623" y="1489882"/>
            <a:ext cx="2577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Медная проволока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Соль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Нитки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06" y="2920597"/>
            <a:ext cx="5214689" cy="30869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2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7161" y="153457"/>
            <a:ext cx="5544616" cy="5232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Основные этапы эксперимента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1078" y="767966"/>
            <a:ext cx="344106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prstClr val="black"/>
                </a:solidFill>
              </a:rPr>
              <a:t>1. Подвесим кольцо из проволоки к чаше весов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22146" y="810060"/>
            <a:ext cx="4882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prstClr val="black"/>
                </a:solidFill>
              </a:rPr>
              <a:t>2. Уравновесим весы так, чтобы     кольцо из проволоки касалось 	поверхности вод</a:t>
            </a:r>
            <a:r>
              <a:rPr lang="ru-RU" b="1" i="1" dirty="0">
                <a:solidFill>
                  <a:prstClr val="black"/>
                </a:solidFill>
              </a:rPr>
              <a:t>ы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7" y="2026729"/>
            <a:ext cx="2910490" cy="383618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3" y="4226739"/>
            <a:ext cx="2131514" cy="212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7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71" y="2044634"/>
            <a:ext cx="2053433" cy="190018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7863839" y="810060"/>
            <a:ext cx="4055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3. В чашу с бумажками  насыпаем соль до тех пор, пока кольцо из проволоки не оторвётся от воды</a:t>
            </a:r>
            <a:r>
              <a:rPr lang="ru-RU" b="1" i="1" dirty="0"/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3941" r="5644" b="2669"/>
          <a:stretch/>
        </p:blipFill>
        <p:spPr bwMode="auto">
          <a:xfrm>
            <a:off x="8188994" y="2213471"/>
            <a:ext cx="3134582" cy="40265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35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33655" y="118458"/>
            <a:ext cx="1639661" cy="28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902746" y="123408"/>
            <a:ext cx="1636841" cy="287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12750" y="97575"/>
            <a:ext cx="1660677" cy="28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260" y="3184264"/>
            <a:ext cx="6555433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</a:rPr>
              <a:t> На 1 и 2 фотографии видно действие силы поверхностного натяжения на проволоку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261" y="118458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2475" y="118458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53356" y="118458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8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05657" y="303124"/>
            <a:ext cx="4399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4. Затем уравновешиваем весы с  помощью гирек, находим массу соли</a:t>
            </a:r>
            <a:r>
              <a:rPr lang="ru-RU" b="1" dirty="0"/>
              <a:t>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26" y="1086521"/>
            <a:ext cx="3406602" cy="4335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81" y="4800845"/>
            <a:ext cx="1871831" cy="16828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7755842" y="5560352"/>
            <a:ext cx="156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1 грамм</a:t>
            </a:r>
          </a:p>
          <a:p>
            <a:pPr algn="ctr"/>
            <a:r>
              <a:rPr lang="ru-RU" b="1" i="1" dirty="0"/>
              <a:t> 150 миллиграмм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0757" y="4141099"/>
            <a:ext cx="64223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Вес соли</a:t>
            </a:r>
            <a:r>
              <a:rPr lang="ru-RU" b="1" dirty="0">
                <a:solidFill>
                  <a:srgbClr val="002060"/>
                </a:solidFill>
              </a:rPr>
              <a:t>, найденный при проведении опыта, </a:t>
            </a:r>
            <a:r>
              <a:rPr lang="ru-RU" b="1" u="sng" dirty="0">
                <a:solidFill>
                  <a:srgbClr val="002060"/>
                </a:solidFill>
              </a:rPr>
              <a:t>равен половине силы поверхностного натяжения</a:t>
            </a:r>
            <a:r>
              <a:rPr lang="ru-RU" b="1" dirty="0">
                <a:solidFill>
                  <a:srgbClr val="002060"/>
                </a:solidFill>
              </a:rPr>
              <a:t>, так как пленка жидкости имеет две поверхности 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F</a:t>
            </a:r>
            <a:r>
              <a:rPr lang="ru-RU" b="1" i="1" dirty="0" err="1">
                <a:solidFill>
                  <a:srgbClr val="FF0000"/>
                </a:solidFill>
              </a:rPr>
              <a:t>пов</a:t>
            </a:r>
            <a:r>
              <a:rPr lang="ru-RU" b="1" i="1" dirty="0">
                <a:solidFill>
                  <a:srgbClr val="FF0000"/>
                </a:solidFill>
              </a:rPr>
              <a:t>. </a:t>
            </a:r>
            <a:r>
              <a:rPr lang="ru-RU" b="1" i="1" dirty="0" err="1">
                <a:solidFill>
                  <a:srgbClr val="FF0000"/>
                </a:solidFill>
              </a:rPr>
              <a:t>натяж</a:t>
            </a:r>
            <a:r>
              <a:rPr lang="ru-RU" b="1" i="1" dirty="0">
                <a:solidFill>
                  <a:srgbClr val="FF0000"/>
                </a:solidFill>
              </a:rPr>
              <a:t>. =  </a:t>
            </a:r>
            <a:r>
              <a:rPr lang="en-US" sz="2000" b="1" i="1" dirty="0">
                <a:solidFill>
                  <a:srgbClr val="FF0000"/>
                </a:solidFill>
              </a:rPr>
              <a:t>P</a:t>
            </a:r>
            <a:r>
              <a:rPr lang="ru-RU" b="1" i="1" dirty="0">
                <a:solidFill>
                  <a:srgbClr val="FF0000"/>
                </a:solidFill>
              </a:rPr>
              <a:t>соли*0,5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 		где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    </a:t>
            </a:r>
            <a:r>
              <a:rPr lang="en-US" sz="2000" b="1" i="1" dirty="0">
                <a:solidFill>
                  <a:srgbClr val="002060"/>
                </a:solidFill>
              </a:rPr>
              <a:t>P</a:t>
            </a:r>
            <a:r>
              <a:rPr lang="ru-RU" b="1" i="1" dirty="0">
                <a:solidFill>
                  <a:srgbClr val="002060"/>
                </a:solidFill>
              </a:rPr>
              <a:t>=</a:t>
            </a:r>
            <a:r>
              <a:rPr lang="en-US" b="1" i="1" dirty="0">
                <a:solidFill>
                  <a:srgbClr val="002060"/>
                </a:solidFill>
              </a:rPr>
              <a:t>m*g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		 </a:t>
            </a:r>
            <a:r>
              <a:rPr lang="en-US" b="1" i="1" dirty="0">
                <a:solidFill>
                  <a:srgbClr val="002060"/>
                </a:solidFill>
              </a:rPr>
              <a:t>m</a:t>
            </a:r>
            <a:r>
              <a:rPr lang="ru-RU" b="1" i="1" dirty="0">
                <a:solidFill>
                  <a:srgbClr val="002060"/>
                </a:solidFill>
              </a:rPr>
              <a:t> – масса ,кг 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 		</a:t>
            </a:r>
            <a:r>
              <a:rPr lang="en-US" b="1" i="1" dirty="0">
                <a:solidFill>
                  <a:srgbClr val="002060"/>
                </a:solidFill>
              </a:rPr>
              <a:t>g</a:t>
            </a:r>
            <a:r>
              <a:rPr lang="ru-RU" b="1" i="1" dirty="0">
                <a:solidFill>
                  <a:srgbClr val="002060"/>
                </a:solidFill>
              </a:rPr>
              <a:t> – ускорение свободного падения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		(9,8 Н/кг)</a:t>
            </a:r>
          </a:p>
        </p:txBody>
      </p:sp>
    </p:spTree>
    <p:extLst>
      <p:ext uri="{BB962C8B-B14F-4D97-AF65-F5344CB8AC3E}">
        <p14:creationId xmlns:p14="http://schemas.microsoft.com/office/powerpoint/2010/main" val="133040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3552" y="54868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4626" y="163959"/>
            <a:ext cx="5544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prstClr val="black"/>
                </a:solidFill>
              </a:rPr>
              <a:t>5. </a:t>
            </a:r>
            <a:r>
              <a:rPr lang="ru-RU" sz="2000" b="1" i="1" dirty="0">
                <a:solidFill>
                  <a:prstClr val="black"/>
                </a:solidFill>
              </a:rPr>
              <a:t>Повторяем эксперимент со всеми фигурами, сделанными из проволоки</a:t>
            </a:r>
            <a:r>
              <a:rPr lang="ru-RU" sz="2200" b="1" i="1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026" name="Picture 2" descr="G:\Фото\20210116_183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9" y="1484492"/>
            <a:ext cx="3308619" cy="24814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Фото\20210116_193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3807" y="1391680"/>
            <a:ext cx="3206056" cy="25645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Фото\20210116_1909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0" t="56471"/>
          <a:stretch/>
        </p:blipFill>
        <p:spPr bwMode="auto">
          <a:xfrm rot="5400000">
            <a:off x="1647329" y="4215099"/>
            <a:ext cx="2124429" cy="20068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8FD2F-C098-4428-BCD7-AEB2C6A8568C}" type="slidenum">
              <a:rPr lang="ru-RU" sz="2000" b="1">
                <a:solidFill>
                  <a:prstClr val="black"/>
                </a:solidFill>
              </a:rPr>
              <a:pPr/>
              <a:t>9</a:t>
            </a:fld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8904" y="364014"/>
            <a:ext cx="336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prstClr val="black"/>
                </a:solidFill>
              </a:rPr>
              <a:t>6. Результаты измерений 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14355"/>
              </p:ext>
            </p:extLst>
          </p:nvPr>
        </p:nvGraphicFramePr>
        <p:xfrm>
          <a:off x="5926809" y="1087579"/>
          <a:ext cx="6110998" cy="318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4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№ опыта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Название фигуры из проволоки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Масса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ru-RU" sz="1800" kern="1200" dirty="0">
                          <a:effectLst/>
                        </a:rPr>
                        <a:t>гирек, 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</a:rPr>
                        <a:t>  </a:t>
                      </a:r>
                      <a:r>
                        <a:rPr lang="en-US" sz="2800" kern="1200" dirty="0">
                          <a:effectLst/>
                        </a:rPr>
                        <a:t>F</a:t>
                      </a:r>
                      <a:r>
                        <a:rPr lang="ru-RU" sz="1600" kern="1200" dirty="0">
                          <a:effectLst/>
                        </a:rPr>
                        <a:t>пов. натяж, </a:t>
                      </a:r>
                      <a:r>
                        <a:rPr lang="ru-RU" sz="2800" kern="1200" dirty="0">
                          <a:effectLst/>
                        </a:rPr>
                        <a:t>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окружность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1,150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  0,0115*0,5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треугольник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1,310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  0,0131*0,5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квадрат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1,500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  0,015*0,5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прямоугольник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1,670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  0,0167*0,5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16706" y="4719483"/>
            <a:ext cx="6085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Вывод: сила поверхностного натяжения зависит от формы тела (лапок пауков) </a:t>
            </a:r>
          </a:p>
        </p:txBody>
      </p:sp>
    </p:spTree>
    <p:extLst>
      <p:ext uri="{BB962C8B-B14F-4D97-AF65-F5344CB8AC3E}">
        <p14:creationId xmlns:p14="http://schemas.microsoft.com/office/powerpoint/2010/main" val="41553554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638</Words>
  <Application>Microsoft Office PowerPoint</Application>
  <PresentationFormat>Широкоэкранный</PresentationFormat>
  <Paragraphs>139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Номинация « физика» Научно-исследовательская работа  «Кто ходит по воде?» </vt:lpstr>
      <vt:lpstr>Но как же им это удаётся? </vt:lpstr>
      <vt:lpstr>Презентация PowerPoint</vt:lpstr>
      <vt:lpstr>В данной работе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открытая  научно-практическая конференция «МНОГОГРАННАЯ РОССИЯ» Научно-исследовательская работа «Кто ходит по воде?» </dc:title>
  <dc:creator>Елена</dc:creator>
  <cp:lastModifiedBy>Lenovo</cp:lastModifiedBy>
  <cp:revision>47</cp:revision>
  <dcterms:created xsi:type="dcterms:W3CDTF">2021-02-07T21:00:50Z</dcterms:created>
  <dcterms:modified xsi:type="dcterms:W3CDTF">2022-03-03T17:14:27Z</dcterms:modified>
</cp:coreProperties>
</file>