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3" r:id="rId7"/>
    <p:sldId id="261" r:id="rId8"/>
    <p:sldId id="266" r:id="rId9"/>
    <p:sldId id="267" r:id="rId10"/>
    <p:sldId id="273" r:id="rId11"/>
    <p:sldId id="274" r:id="rId12"/>
    <p:sldId id="272" r:id="rId13"/>
    <p:sldId id="275" r:id="rId14"/>
    <p:sldId id="270" r:id="rId15"/>
    <p:sldId id="271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99"/>
    <a:srgbClr val="00CC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Загрязнение атмосферы</c:v>
                </c:pt>
                <c:pt idx="1">
                  <c:v>Загрязнение лесов</c:v>
                </c:pt>
                <c:pt idx="2">
                  <c:v>Загрязнеие воды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443095097779588"/>
          <c:y val="0.21481505703868992"/>
          <c:w val="0.37816746864975209"/>
          <c:h val="0.58720608188798717"/>
        </c:manualLayout>
      </c:layout>
      <c:overlay val="0"/>
      <c:txPr>
        <a:bodyPr/>
        <a:lstStyle/>
        <a:p>
          <a:pPr>
            <a:defRPr sz="2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</cdr:x>
      <cdr:y>0.49953</cdr:y>
    </cdr:from>
    <cdr:to>
      <cdr:x>0.54111</cdr:x>
      <cdr:y>0.70156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8736" y="22608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0.39569</cdr:x>
      <cdr:y>0.43589</cdr:y>
    </cdr:from>
    <cdr:to>
      <cdr:x>0.5068</cdr:x>
      <cdr:y>0.63792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94720" y="1972816"/>
          <a:ext cx="9532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65%</a:t>
          </a:r>
          <a:endParaRPr lang="ru-RU" sz="4000" dirty="0"/>
        </a:p>
      </cdr:txBody>
    </cdr:sp>
  </cdr:relSizeAnchor>
  <cdr:relSizeAnchor xmlns:cdr="http://schemas.openxmlformats.org/drawingml/2006/chartDrawing">
    <cdr:from>
      <cdr:x>0.14125</cdr:x>
      <cdr:y>0.40407</cdr:y>
    </cdr:from>
    <cdr:to>
      <cdr:x>0.25237</cdr:x>
      <cdr:y>0.6061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62472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 smtClean="0"/>
            <a:t>25%</a:t>
          </a:r>
          <a:endParaRPr lang="ru-RU" sz="4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" y="0"/>
            <a:ext cx="91456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30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/>
              <a:t>Условия полного сгорания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568952" cy="4752528"/>
          </a:xfrm>
        </p:spPr>
        <p:txBody>
          <a:bodyPr/>
          <a:lstStyle/>
          <a:p>
            <a:pPr marL="514350" indent="-51435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С+О₂=СО₂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12кг С+ 32кг О₂ = 44кг СО₂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ru-RU" dirty="0" smtClean="0">
                <a:solidFill>
                  <a:schemeClr val="tx1"/>
                </a:solidFill>
              </a:rPr>
              <a:t>кг С+ 8</a:t>
            </a:r>
            <a:r>
              <a:rPr lang="en-US" dirty="0" smtClean="0">
                <a:solidFill>
                  <a:schemeClr val="tx1"/>
                </a:solidFill>
              </a:rPr>
              <a:t>/3N O₂ = 11/3N CO₂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де </a:t>
            </a:r>
            <a:r>
              <a:rPr lang="en-US" dirty="0" smtClean="0">
                <a:solidFill>
                  <a:schemeClr val="tx1"/>
                </a:solidFill>
              </a:rPr>
              <a:t>N </a:t>
            </a:r>
            <a:r>
              <a:rPr lang="ru-RU" dirty="0" smtClean="0">
                <a:solidFill>
                  <a:schemeClr val="tx1"/>
                </a:solidFill>
              </a:rPr>
              <a:t>количество углерода </a:t>
            </a:r>
          </a:p>
          <a:p>
            <a:pPr marL="457200" indent="-457200" algn="l">
              <a:buFont typeface="Wingdings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Получили зависимость количества кислорода от количества углерода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5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робота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8" t="10087" r="1533" b="1353"/>
          <a:stretch/>
        </p:blipFill>
        <p:spPr bwMode="auto">
          <a:xfrm>
            <a:off x="755576" y="1196752"/>
            <a:ext cx="7416824" cy="539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71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 работы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8"/>
          <a:stretch/>
        </p:blipFill>
        <p:spPr bwMode="auto">
          <a:xfrm>
            <a:off x="1331640" y="1340768"/>
            <a:ext cx="650157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22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1470025"/>
          </a:xfrm>
        </p:spPr>
        <p:txBody>
          <a:bodyPr/>
          <a:lstStyle/>
          <a:p>
            <a:r>
              <a:rPr lang="ru-RU" dirty="0" smtClean="0"/>
              <a:t>КПД робота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564904"/>
            <a:ext cx="7776864" cy="3816424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§"/>
            </a:pPr>
            <a:r>
              <a:rPr lang="ru-RU" dirty="0" smtClean="0">
                <a:solidFill>
                  <a:schemeClr val="tx1"/>
                </a:solidFill>
              </a:rPr>
              <a:t>                  Мощность </a:t>
            </a:r>
            <a:r>
              <a:rPr lang="ru-RU" dirty="0">
                <a:solidFill>
                  <a:schemeClr val="tx1"/>
                </a:solidFill>
              </a:rPr>
              <a:t>всасывания (Вт) </a:t>
            </a:r>
            <a:r>
              <a:rPr lang="ru-RU" dirty="0" smtClean="0">
                <a:solidFill>
                  <a:schemeClr val="tx1"/>
                </a:solidFill>
              </a:rPr>
              <a:t>=                      поток </a:t>
            </a:r>
            <a:r>
              <a:rPr lang="ru-RU" dirty="0">
                <a:solidFill>
                  <a:schemeClr val="tx1"/>
                </a:solidFill>
              </a:rPr>
              <a:t>(м3/с) × разрежение (Па)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ru-RU" dirty="0">
                <a:solidFill>
                  <a:schemeClr val="tx1"/>
                </a:solidFill>
              </a:rPr>
              <a:t>А КПД будет иметь привычную для нас формулу:</a:t>
            </a:r>
          </a:p>
          <a:p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err="1">
                <a:solidFill>
                  <a:schemeClr val="tx1"/>
                </a:solidFill>
              </a:rPr>
              <a:t>Рполез</a:t>
            </a:r>
            <a:r>
              <a:rPr lang="ru-RU" dirty="0">
                <a:solidFill>
                  <a:schemeClr val="tx1"/>
                </a:solidFill>
              </a:rPr>
              <a:t>./</a:t>
            </a:r>
            <a:r>
              <a:rPr lang="ru-RU" dirty="0" err="1">
                <a:solidFill>
                  <a:schemeClr val="tx1"/>
                </a:solidFill>
              </a:rPr>
              <a:t>Pзатр</a:t>
            </a:r>
            <a:r>
              <a:rPr lang="ru-RU" dirty="0">
                <a:solidFill>
                  <a:schemeClr val="tx1"/>
                </a:solidFill>
              </a:rPr>
              <a:t>.)*100%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27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Загруженность дорог и тротуаров в течение рабочего дня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997082" cy="386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Загруженность дорог в течение недели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32338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0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ru-RU" dirty="0" smtClean="0"/>
              <a:t>Выбрасываемый СО₂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М=</a:t>
            </a:r>
            <a:r>
              <a:rPr lang="en-US" dirty="0" smtClean="0"/>
              <a:t>m*n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252127"/>
              </p:ext>
            </p:extLst>
          </p:nvPr>
        </p:nvGraphicFramePr>
        <p:xfrm>
          <a:off x="395536" y="2564904"/>
          <a:ext cx="8229600" cy="408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016667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Вид транспорта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Количество СО₂, (г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км)</a:t>
                      </a:r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5394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Легковой автомобиль </a:t>
                      </a:r>
                      <a:endParaRPr lang="ru-RU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24,7</a:t>
                      </a:r>
                      <a:endParaRPr lang="ru-RU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5394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Грузовой автомобиль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89</a:t>
                      </a:r>
                      <a:endParaRPr lang="ru-RU" sz="3200" dirty="0"/>
                    </a:p>
                  </a:txBody>
                  <a:tcPr/>
                </a:tc>
              </a:tr>
              <a:tr h="75394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Автобус (бензин)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82,6</a:t>
                      </a:r>
                      <a:r>
                        <a:rPr lang="ru-RU" sz="3200" baseline="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</a:tr>
              <a:tr h="753945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Автобус (газ)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25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94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5892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/>
              <a:t>С</a:t>
            </a:r>
            <a:r>
              <a:rPr lang="ru-RU" sz="5400" dirty="0" smtClean="0"/>
              <a:t>пасибо за внимание!</a:t>
            </a:r>
            <a:endParaRPr lang="ru-RU" sz="5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920880" cy="4937001"/>
          </a:xfrm>
        </p:spPr>
      </p:pic>
    </p:spTree>
    <p:extLst>
      <p:ext uri="{BB962C8B-B14F-4D97-AF65-F5344CB8AC3E}">
        <p14:creationId xmlns:p14="http://schemas.microsoft.com/office/powerpoint/2010/main" val="382089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352928" cy="5040560"/>
          </a:xfrm>
        </p:spPr>
        <p:txBody>
          <a:bodyPr>
            <a:normAutofit fontScale="92500" lnSpcReduction="10000"/>
          </a:bodyPr>
          <a:lstStyle/>
          <a:p>
            <a:pPr lvl="0" algn="l"/>
            <a:r>
              <a:rPr lang="ru-RU" dirty="0" smtClean="0">
                <a:solidFill>
                  <a:schemeClr val="tx1"/>
                </a:solidFill>
              </a:rPr>
              <a:t>1. </a:t>
            </a:r>
            <a:r>
              <a:rPr lang="ru-RU" dirty="0">
                <a:solidFill>
                  <a:schemeClr val="tx1"/>
                </a:solidFill>
              </a:rPr>
              <a:t>Введение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2. Экологические </a:t>
            </a:r>
            <a:r>
              <a:rPr lang="ru-RU" dirty="0">
                <a:solidFill>
                  <a:schemeClr val="tx1"/>
                </a:solidFill>
              </a:rPr>
              <a:t>проблемы </a:t>
            </a:r>
          </a:p>
          <a:p>
            <a:pPr lvl="1" algn="l"/>
            <a:r>
              <a:rPr lang="ru-RU" dirty="0" smtClean="0">
                <a:solidFill>
                  <a:schemeClr val="tx1"/>
                </a:solidFill>
              </a:rPr>
              <a:t>2.1 Понятие </a:t>
            </a:r>
            <a:r>
              <a:rPr lang="ru-RU" dirty="0">
                <a:solidFill>
                  <a:schemeClr val="tx1"/>
                </a:solidFill>
              </a:rPr>
              <a:t>и сущность экологических проблем 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3. Загрязнение </a:t>
            </a:r>
            <a:r>
              <a:rPr lang="ru-RU" dirty="0">
                <a:solidFill>
                  <a:schemeClr val="tx1"/>
                </a:solidFill>
              </a:rPr>
              <a:t>атмосферы. Робот очищающий воздух от выхлопных газов.</a:t>
            </a:r>
          </a:p>
          <a:p>
            <a:pPr lvl="1" algn="l"/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.1 Актуальность </a:t>
            </a:r>
            <a:r>
              <a:rPr lang="ru-RU" dirty="0">
                <a:solidFill>
                  <a:schemeClr val="tx1"/>
                </a:solidFill>
              </a:rPr>
              <a:t>робота</a:t>
            </a:r>
          </a:p>
          <a:p>
            <a:pPr lvl="1" algn="l"/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.2 Способ </a:t>
            </a:r>
            <a:r>
              <a:rPr lang="ru-RU" dirty="0">
                <a:solidFill>
                  <a:schemeClr val="tx1"/>
                </a:solidFill>
              </a:rPr>
              <a:t>работы </a:t>
            </a:r>
          </a:p>
          <a:p>
            <a:pPr lvl="1" algn="l"/>
            <a:r>
              <a:rPr lang="ru-RU" dirty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.3 Факторы </a:t>
            </a:r>
            <a:r>
              <a:rPr lang="ru-RU" dirty="0">
                <a:solidFill>
                  <a:schemeClr val="tx1"/>
                </a:solidFill>
              </a:rPr>
              <a:t>размещения </a:t>
            </a:r>
          </a:p>
          <a:p>
            <a:pPr lvl="0" algn="l"/>
            <a:r>
              <a:rPr lang="ru-RU" dirty="0" smtClean="0">
                <a:solidFill>
                  <a:schemeClr val="tx1"/>
                </a:solidFill>
              </a:rPr>
              <a:t>4. Заключение </a:t>
            </a:r>
            <a:endParaRPr lang="ru-RU" dirty="0">
              <a:solidFill>
                <a:schemeClr val="tx1"/>
              </a:solidFill>
            </a:endParaRPr>
          </a:p>
          <a:p>
            <a:pPr lvl="0" algn="l"/>
            <a:r>
              <a:rPr lang="ru-RU" dirty="0">
                <a:solidFill>
                  <a:schemeClr val="tx1"/>
                </a:solidFill>
              </a:rPr>
              <a:t>5</a:t>
            </a:r>
            <a:r>
              <a:rPr lang="ru-RU" dirty="0" smtClean="0">
                <a:solidFill>
                  <a:schemeClr val="tx1"/>
                </a:solidFill>
              </a:rPr>
              <a:t>. Список </a:t>
            </a:r>
            <a:r>
              <a:rPr lang="ru-RU" dirty="0">
                <a:solidFill>
                  <a:schemeClr val="tx1"/>
                </a:solidFill>
              </a:rPr>
              <a:t>использованной литературы 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445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509120"/>
            <a:ext cx="8291264" cy="1656184"/>
          </a:xfrm>
          <a:solidFill>
            <a:srgbClr val="FFFFFF">
              <a:alpha val="4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ru-RU" b="1" i="1" dirty="0" smtClean="0"/>
              <a:t>Кто не любит природы, тот не любит человека, тот не гражданин - Ф.М. Достоевский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7347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леса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0" y="1780828"/>
            <a:ext cx="5724128" cy="3442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328" y="1340768"/>
            <a:ext cx="3582144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95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Загрязнение атмосферы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52936"/>
            <a:ext cx="5721424" cy="38047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14" y="1412776"/>
            <a:ext cx="5184576" cy="361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4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Последствия загрязнения атмосферы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28820"/>
            <a:ext cx="382676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Парниковый эффект  </a:t>
            </a:r>
          </a:p>
          <a:p>
            <a:r>
              <a:rPr lang="ru-RU" dirty="0" smtClean="0"/>
              <a:t>Кислотные дожди </a:t>
            </a:r>
          </a:p>
          <a:p>
            <a:r>
              <a:rPr lang="ru-RU" dirty="0" smtClean="0"/>
              <a:t>Озоновая дыра в атмосфере </a:t>
            </a:r>
          </a:p>
          <a:p>
            <a:r>
              <a:rPr lang="ru-RU" dirty="0" smtClean="0"/>
              <a:t>Таяние ледников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9" t="689" r="-8339" b="689"/>
          <a:stretch/>
        </p:blipFill>
        <p:spPr>
          <a:xfrm>
            <a:off x="3491880" y="1828820"/>
            <a:ext cx="5964595" cy="372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88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Загрязнение 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429000"/>
            <a:ext cx="5468100" cy="3075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81553"/>
            <a:ext cx="4755976" cy="28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7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работы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30362"/>
              </p:ext>
            </p:extLst>
          </p:nvPr>
        </p:nvGraphicFramePr>
        <p:xfrm>
          <a:off x="457200" y="1600200"/>
          <a:ext cx="857929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55776" y="2076103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10%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20436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очистки воздуха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-4298" r="-571" b="-4298"/>
          <a:stretch/>
        </p:blipFill>
        <p:spPr bwMode="auto">
          <a:xfrm>
            <a:off x="1619672" y="3969221"/>
            <a:ext cx="4724628" cy="289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86261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0"/>
          <a:stretch/>
        </p:blipFill>
        <p:spPr bwMode="auto">
          <a:xfrm>
            <a:off x="4752000" y="1700808"/>
            <a:ext cx="43920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228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</vt:lpstr>
      <vt:lpstr>План работы</vt:lpstr>
      <vt:lpstr>  </vt:lpstr>
      <vt:lpstr>Загрязнение леса</vt:lpstr>
      <vt:lpstr>Загрязнение атмосферы </vt:lpstr>
      <vt:lpstr>Последствия загрязнения атмосферы </vt:lpstr>
      <vt:lpstr>Загрязнение воды</vt:lpstr>
      <vt:lpstr>Актуальность работы </vt:lpstr>
      <vt:lpstr>Способы очистки воздуха </vt:lpstr>
      <vt:lpstr>Условия полного сгорания</vt:lpstr>
      <vt:lpstr>Строение робота</vt:lpstr>
      <vt:lpstr>Способ работы </vt:lpstr>
      <vt:lpstr>КПД робота</vt:lpstr>
      <vt:lpstr>Загруженность дорог и тротуаров в течение рабочего дня</vt:lpstr>
      <vt:lpstr>Загруженность дорог в течение недели</vt:lpstr>
      <vt:lpstr>Выбрасываемый СО₂  М=m*n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Алпаткин</dc:creator>
  <cp:lastModifiedBy>Андрей</cp:lastModifiedBy>
  <cp:revision>21</cp:revision>
  <dcterms:created xsi:type="dcterms:W3CDTF">2021-11-08T21:04:52Z</dcterms:created>
  <dcterms:modified xsi:type="dcterms:W3CDTF">2022-02-24T19:53:02Z</dcterms:modified>
</cp:coreProperties>
</file>